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3" r:id="rId3"/>
    <p:sldId id="257" r:id="rId4"/>
    <p:sldId id="258" r:id="rId5"/>
    <p:sldId id="259" r:id="rId6"/>
    <p:sldId id="260" r:id="rId7"/>
    <p:sldId id="261"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53"/>
    <p:restoredTop sz="94632"/>
  </p:normalViewPr>
  <p:slideViewPr>
    <p:cSldViewPr snapToGrid="0" snapToObjects="1">
      <p:cViewPr>
        <p:scale>
          <a:sx n="93" d="100"/>
          <a:sy n="93" d="100"/>
        </p:scale>
        <p:origin x="144" y="8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a:pPr/>
              <a:t>1/7/20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a:t>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a:t>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a:t>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a:t>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a:t>1/7/20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a:t>1/7/20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a:t>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a:t>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a:t>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a:t>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a:t>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a:t>1/7/20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a:t>1/7/20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a:t>1/7/20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a:t>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dirty="0"/>
              <a:t>Click icon to add picture</a:t>
            </a:r>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a:t>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a:t>1/7/20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93CF0-86C9-2343-BE14-18C12126E73E}"/>
              </a:ext>
            </a:extLst>
          </p:cNvPr>
          <p:cNvSpPr>
            <a:spLocks noGrp="1"/>
          </p:cNvSpPr>
          <p:nvPr>
            <p:ph type="ctrTitle"/>
          </p:nvPr>
        </p:nvSpPr>
        <p:spPr/>
        <p:txBody>
          <a:bodyPr/>
          <a:lstStyle/>
          <a:p>
            <a:r>
              <a:rPr lang="en-US" dirty="0"/>
              <a:t>Building and Sustaining an Effective Council</a:t>
            </a:r>
          </a:p>
        </p:txBody>
      </p:sp>
      <p:sp>
        <p:nvSpPr>
          <p:cNvPr id="3" name="Subtitle 2">
            <a:extLst>
              <a:ext uri="{FF2B5EF4-FFF2-40B4-BE49-F238E27FC236}">
                <a16:creationId xmlns:a16="http://schemas.microsoft.com/office/drawing/2014/main" id="{4BAA9ED0-1D84-6143-828B-F5F49D2F2467}"/>
              </a:ext>
            </a:extLst>
          </p:cNvPr>
          <p:cNvSpPr>
            <a:spLocks noGrp="1"/>
          </p:cNvSpPr>
          <p:nvPr>
            <p:ph type="subTitle" idx="1"/>
          </p:nvPr>
        </p:nvSpPr>
        <p:spPr/>
        <p:txBody>
          <a:bodyPr/>
          <a:lstStyle/>
          <a:p>
            <a:r>
              <a:rPr lang="en-US" dirty="0"/>
              <a:t>Thoughts and suggestions……..</a:t>
            </a:r>
          </a:p>
        </p:txBody>
      </p:sp>
    </p:spTree>
    <p:extLst>
      <p:ext uri="{BB962C8B-B14F-4D97-AF65-F5344CB8AC3E}">
        <p14:creationId xmlns:p14="http://schemas.microsoft.com/office/powerpoint/2010/main" val="2623562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4BBE0-BBBD-9A4D-9588-1EA89C3A2EEC}"/>
              </a:ext>
            </a:extLst>
          </p:cNvPr>
          <p:cNvSpPr>
            <a:spLocks noGrp="1"/>
          </p:cNvSpPr>
          <p:nvPr>
            <p:ph type="title"/>
          </p:nvPr>
        </p:nvSpPr>
        <p:spPr>
          <a:xfrm>
            <a:off x="560014" y="1187981"/>
            <a:ext cx="10015537" cy="706964"/>
          </a:xfrm>
        </p:spPr>
        <p:txBody>
          <a:bodyPr/>
          <a:lstStyle/>
          <a:p>
            <a:pPr algn="ctr"/>
            <a:r>
              <a:rPr lang="en-US" dirty="0"/>
              <a:t>What skills and experience should </a:t>
            </a:r>
            <a:br>
              <a:rPr lang="en-US" dirty="0"/>
            </a:br>
            <a:r>
              <a:rPr lang="en-US" dirty="0"/>
              <a:t>councilors and staff have</a:t>
            </a:r>
            <a:br>
              <a:rPr lang="en-US" dirty="0"/>
            </a:br>
            <a:endParaRPr lang="en-US" dirty="0"/>
          </a:p>
        </p:txBody>
      </p:sp>
      <p:sp>
        <p:nvSpPr>
          <p:cNvPr id="3" name="Content Placeholder 2">
            <a:extLst>
              <a:ext uri="{FF2B5EF4-FFF2-40B4-BE49-F238E27FC236}">
                <a16:creationId xmlns:a16="http://schemas.microsoft.com/office/drawing/2014/main" id="{57F5B7A1-71C7-054E-A56C-DCBA1325CCF2}"/>
              </a:ext>
            </a:extLst>
          </p:cNvPr>
          <p:cNvSpPr>
            <a:spLocks noGrp="1"/>
          </p:cNvSpPr>
          <p:nvPr>
            <p:ph idx="1"/>
          </p:nvPr>
        </p:nvSpPr>
        <p:spPr>
          <a:xfrm>
            <a:off x="1154954" y="2603500"/>
            <a:ext cx="8825659" cy="3640138"/>
          </a:xfrm>
        </p:spPr>
        <p:txBody>
          <a:bodyPr>
            <a:normAutofit/>
          </a:bodyPr>
          <a:lstStyle/>
          <a:p>
            <a:r>
              <a:rPr lang="en-US" dirty="0"/>
              <a:t>An effective council must ensure that collectively, the individuals around the table bring a broad portfolio of skills and experience relevant to the CDSS….. Good strategic planning, risk management, internal controls, performance oversight, ethics and integrity</a:t>
            </a:r>
          </a:p>
          <a:p>
            <a:r>
              <a:rPr lang="en-US" dirty="0"/>
              <a:t>The CDSS council must establish a culture of renewal by which councilors embrace, rather than resist, the required turnover</a:t>
            </a:r>
          </a:p>
          <a:p>
            <a:r>
              <a:rPr lang="en-US" dirty="0"/>
              <a:t>Important skills required beyond the dental industry – financial, operations, governance, regulatory, strategic planning, risk management, tech and IT security, public relations, social responsibility, government relations, HR</a:t>
            </a:r>
          </a:p>
          <a:p>
            <a:r>
              <a:rPr lang="en-US" dirty="0"/>
              <a:t>A good Executive Director must have relevant leadership skills but must understand the business of dentistry and the wider environment it is placed</a:t>
            </a:r>
          </a:p>
          <a:p>
            <a:endParaRPr lang="en-US" dirty="0"/>
          </a:p>
        </p:txBody>
      </p:sp>
    </p:spTree>
    <p:extLst>
      <p:ext uri="{BB962C8B-B14F-4D97-AF65-F5344CB8AC3E}">
        <p14:creationId xmlns:p14="http://schemas.microsoft.com/office/powerpoint/2010/main" val="3352203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5C3DB-1D5D-8040-9A66-592A46BF8302}"/>
              </a:ext>
            </a:extLst>
          </p:cNvPr>
          <p:cNvSpPr>
            <a:spLocks noGrp="1"/>
          </p:cNvSpPr>
          <p:nvPr>
            <p:ph type="title"/>
          </p:nvPr>
        </p:nvSpPr>
        <p:spPr>
          <a:xfrm>
            <a:off x="1154954" y="1230843"/>
            <a:ext cx="8761413" cy="706964"/>
          </a:xfrm>
        </p:spPr>
        <p:txBody>
          <a:bodyPr/>
          <a:lstStyle/>
          <a:p>
            <a:pPr algn="ctr"/>
            <a:r>
              <a:rPr lang="en-US" dirty="0"/>
              <a:t>What personal characteristics should councilors possess</a:t>
            </a:r>
            <a:br>
              <a:rPr lang="en-US" dirty="0"/>
            </a:br>
            <a:endParaRPr lang="en-US" dirty="0"/>
          </a:p>
        </p:txBody>
      </p:sp>
      <p:sp>
        <p:nvSpPr>
          <p:cNvPr id="3" name="Content Placeholder 2">
            <a:extLst>
              <a:ext uri="{FF2B5EF4-FFF2-40B4-BE49-F238E27FC236}">
                <a16:creationId xmlns:a16="http://schemas.microsoft.com/office/drawing/2014/main" id="{65C6C038-CE2A-F041-898A-A5267951F5EB}"/>
              </a:ext>
            </a:extLst>
          </p:cNvPr>
          <p:cNvSpPr>
            <a:spLocks noGrp="1"/>
          </p:cNvSpPr>
          <p:nvPr>
            <p:ph idx="1"/>
          </p:nvPr>
        </p:nvSpPr>
        <p:spPr/>
        <p:txBody>
          <a:bodyPr/>
          <a:lstStyle/>
          <a:p>
            <a:r>
              <a:rPr lang="en-US" dirty="0"/>
              <a:t>Our returning councilors and staff set the tone that is consistent with the CDSS values</a:t>
            </a:r>
          </a:p>
          <a:p>
            <a:r>
              <a:rPr lang="en-US" dirty="0"/>
              <a:t>Integrity, accountability, courage to voice an opposing point of view, leadership, good communications, commitment to the principles of the CDSS, fiduciary duty, team player and active participant</a:t>
            </a:r>
          </a:p>
          <a:p>
            <a:r>
              <a:rPr lang="en-US" dirty="0"/>
              <a:t>Councilors must have a strong commitment to the long-term sustainability of the CDDD</a:t>
            </a:r>
          </a:p>
          <a:p>
            <a:r>
              <a:rPr lang="en-US" dirty="0"/>
              <a:t>At least one constructive outlier or contrarian who can bring a different perspective to the council</a:t>
            </a:r>
          </a:p>
          <a:p>
            <a:endParaRPr lang="en-US" dirty="0"/>
          </a:p>
        </p:txBody>
      </p:sp>
    </p:spTree>
    <p:extLst>
      <p:ext uri="{BB962C8B-B14F-4D97-AF65-F5344CB8AC3E}">
        <p14:creationId xmlns:p14="http://schemas.microsoft.com/office/powerpoint/2010/main" val="386969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0C7B9-8759-8D46-80A9-06F8DC2270D7}"/>
              </a:ext>
            </a:extLst>
          </p:cNvPr>
          <p:cNvSpPr>
            <a:spLocks noGrp="1"/>
          </p:cNvSpPr>
          <p:nvPr>
            <p:ph type="title"/>
          </p:nvPr>
        </p:nvSpPr>
        <p:spPr>
          <a:xfrm>
            <a:off x="1154954" y="1145118"/>
            <a:ext cx="8761413" cy="706964"/>
          </a:xfrm>
        </p:spPr>
        <p:txBody>
          <a:bodyPr/>
          <a:lstStyle/>
          <a:p>
            <a:pPr algn="ctr"/>
            <a:r>
              <a:rPr lang="en-US" dirty="0"/>
              <a:t>What positions are required on the CDSS Council</a:t>
            </a:r>
            <a:br>
              <a:rPr lang="en-US" dirty="0"/>
            </a:br>
            <a:endParaRPr lang="en-US" dirty="0"/>
          </a:p>
        </p:txBody>
      </p:sp>
      <p:sp>
        <p:nvSpPr>
          <p:cNvPr id="3" name="Content Placeholder 2">
            <a:extLst>
              <a:ext uri="{FF2B5EF4-FFF2-40B4-BE49-F238E27FC236}">
                <a16:creationId xmlns:a16="http://schemas.microsoft.com/office/drawing/2014/main" id="{9D05C4A6-4813-B344-9D88-3E12450769B8}"/>
              </a:ext>
            </a:extLst>
          </p:cNvPr>
          <p:cNvSpPr>
            <a:spLocks noGrp="1"/>
          </p:cNvSpPr>
          <p:nvPr>
            <p:ph idx="1"/>
          </p:nvPr>
        </p:nvSpPr>
        <p:spPr/>
        <p:txBody>
          <a:bodyPr/>
          <a:lstStyle/>
          <a:p>
            <a:r>
              <a:rPr lang="en-US" dirty="0"/>
              <a:t>Council chair – </a:t>
            </a:r>
            <a:r>
              <a:rPr lang="en-US" dirty="0" err="1"/>
              <a:t>Gord</a:t>
            </a:r>
            <a:r>
              <a:rPr lang="en-US" dirty="0"/>
              <a:t> is filling this position nicely and has improved the overall effectiveness of the council immensely </a:t>
            </a:r>
          </a:p>
          <a:p>
            <a:pPr marL="0" indent="0">
              <a:buNone/>
            </a:pPr>
            <a:r>
              <a:rPr lang="en-US" dirty="0"/>
              <a:t>			- agenda development, communications, development of a council culture, healthy constructive relationship between council, ED and Registrar </a:t>
            </a:r>
          </a:p>
          <a:p>
            <a:r>
              <a:rPr lang="en-US" dirty="0"/>
              <a:t>Creation of a council-chair succession process (we got lucky this time but must develop a job description for the future)</a:t>
            </a:r>
          </a:p>
          <a:p>
            <a:r>
              <a:rPr lang="en-US" dirty="0"/>
              <a:t>Executive council – possible secretary (ED?)</a:t>
            </a:r>
          </a:p>
          <a:p>
            <a:r>
              <a:rPr lang="en-US" dirty="0"/>
              <a:t>Public representatives</a:t>
            </a:r>
          </a:p>
        </p:txBody>
      </p:sp>
    </p:spTree>
    <p:extLst>
      <p:ext uri="{BB962C8B-B14F-4D97-AF65-F5344CB8AC3E}">
        <p14:creationId xmlns:p14="http://schemas.microsoft.com/office/powerpoint/2010/main" val="1133963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96091-CE3E-7A4F-8B03-10584F98BF7C}"/>
              </a:ext>
            </a:extLst>
          </p:cNvPr>
          <p:cNvSpPr>
            <a:spLocks noGrp="1"/>
          </p:cNvSpPr>
          <p:nvPr>
            <p:ph type="title"/>
          </p:nvPr>
        </p:nvSpPr>
        <p:spPr>
          <a:xfrm>
            <a:off x="1219200" y="1187981"/>
            <a:ext cx="8761413" cy="706964"/>
          </a:xfrm>
        </p:spPr>
        <p:txBody>
          <a:bodyPr/>
          <a:lstStyle/>
          <a:p>
            <a:pPr algn="ctr"/>
            <a:r>
              <a:rPr lang="en-US" dirty="0"/>
              <a:t>What skills are required by committee chairs and members</a:t>
            </a:r>
            <a:br>
              <a:rPr lang="en-US" dirty="0"/>
            </a:br>
            <a:endParaRPr lang="en-US" dirty="0"/>
          </a:p>
        </p:txBody>
      </p:sp>
      <p:sp>
        <p:nvSpPr>
          <p:cNvPr id="3" name="Content Placeholder 2">
            <a:extLst>
              <a:ext uri="{FF2B5EF4-FFF2-40B4-BE49-F238E27FC236}">
                <a16:creationId xmlns:a16="http://schemas.microsoft.com/office/drawing/2014/main" id="{4D72FE25-DB2A-8846-808C-7DD2346D33F8}"/>
              </a:ext>
            </a:extLst>
          </p:cNvPr>
          <p:cNvSpPr>
            <a:spLocks noGrp="1"/>
          </p:cNvSpPr>
          <p:nvPr>
            <p:ph idx="1"/>
          </p:nvPr>
        </p:nvSpPr>
        <p:spPr>
          <a:xfrm>
            <a:off x="1529026" y="2755900"/>
            <a:ext cx="8825659" cy="3416300"/>
          </a:xfrm>
        </p:spPr>
        <p:txBody>
          <a:bodyPr/>
          <a:lstStyle/>
          <a:p>
            <a:r>
              <a:rPr lang="en-US" dirty="0"/>
              <a:t>Committees have always been an important part of the CDSS governance structure, assisting the board in several specific areas – both Statutory committees and Council committees</a:t>
            </a:r>
          </a:p>
          <a:p>
            <a:r>
              <a:rPr lang="en-US" dirty="0"/>
              <a:t>Suggest adding a risk assessment committee to identify and manage risk </a:t>
            </a:r>
          </a:p>
          <a:p>
            <a:r>
              <a:rPr lang="en-US" dirty="0"/>
              <a:t>We need to re-task the Nominating committee</a:t>
            </a:r>
          </a:p>
          <a:p>
            <a:r>
              <a:rPr lang="en-US" dirty="0"/>
              <a:t>It is important to ensure that the chairs are individuals on the council who have the appropriate skills and experience who can lead the committees and fulfill committee needs</a:t>
            </a:r>
          </a:p>
        </p:txBody>
      </p:sp>
    </p:spTree>
    <p:extLst>
      <p:ext uri="{BB962C8B-B14F-4D97-AF65-F5344CB8AC3E}">
        <p14:creationId xmlns:p14="http://schemas.microsoft.com/office/powerpoint/2010/main" val="40240328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D0712-02CC-5742-828A-96149CD857F8}"/>
              </a:ext>
            </a:extLst>
          </p:cNvPr>
          <p:cNvSpPr>
            <a:spLocks noGrp="1"/>
          </p:cNvSpPr>
          <p:nvPr>
            <p:ph type="title"/>
          </p:nvPr>
        </p:nvSpPr>
        <p:spPr>
          <a:xfrm>
            <a:off x="1154954" y="1072142"/>
            <a:ext cx="8761413" cy="706964"/>
          </a:xfrm>
        </p:spPr>
        <p:txBody>
          <a:bodyPr/>
          <a:lstStyle/>
          <a:p>
            <a:pPr algn="ctr"/>
            <a:r>
              <a:rPr lang="en-US" dirty="0"/>
              <a:t>Does diversity matter</a:t>
            </a:r>
            <a:br>
              <a:rPr lang="en-US" dirty="0"/>
            </a:br>
            <a:endParaRPr lang="en-US" dirty="0"/>
          </a:p>
        </p:txBody>
      </p:sp>
      <p:sp>
        <p:nvSpPr>
          <p:cNvPr id="3" name="Content Placeholder 2">
            <a:extLst>
              <a:ext uri="{FF2B5EF4-FFF2-40B4-BE49-F238E27FC236}">
                <a16:creationId xmlns:a16="http://schemas.microsoft.com/office/drawing/2014/main" id="{831FE87A-4B07-2B41-A38D-2EAA5A2B33F2}"/>
              </a:ext>
            </a:extLst>
          </p:cNvPr>
          <p:cNvSpPr>
            <a:spLocks noGrp="1"/>
          </p:cNvSpPr>
          <p:nvPr>
            <p:ph idx="1"/>
          </p:nvPr>
        </p:nvSpPr>
        <p:spPr/>
        <p:txBody>
          <a:bodyPr/>
          <a:lstStyle/>
          <a:p>
            <a:r>
              <a:rPr lang="en-US" dirty="0"/>
              <a:t>YES……… council diversity contributes to better decision making</a:t>
            </a:r>
          </a:p>
          <a:p>
            <a:r>
              <a:rPr lang="en-US" dirty="0"/>
              <a:t>geographic, ethnic, age and gender diversity will bring different perspectives to bear and stimulate curiosity, debate and constructive challenge</a:t>
            </a:r>
          </a:p>
          <a:p>
            <a:r>
              <a:rPr lang="en-US" dirty="0"/>
              <a:t>Mandatory quotas?</a:t>
            </a:r>
          </a:p>
          <a:p>
            <a:r>
              <a:rPr lang="en-US" dirty="0"/>
              <a:t>Possible stakeholder impact</a:t>
            </a:r>
          </a:p>
          <a:p>
            <a:r>
              <a:rPr lang="en-US" dirty="0"/>
              <a:t>Public representatives </a:t>
            </a:r>
          </a:p>
          <a:p>
            <a:endParaRPr lang="en-US" dirty="0"/>
          </a:p>
        </p:txBody>
      </p:sp>
    </p:spTree>
    <p:extLst>
      <p:ext uri="{BB962C8B-B14F-4D97-AF65-F5344CB8AC3E}">
        <p14:creationId xmlns:p14="http://schemas.microsoft.com/office/powerpoint/2010/main" val="25128281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E0AE7-9CF3-E843-ACD8-542AE9883B2D}"/>
              </a:ext>
            </a:extLst>
          </p:cNvPr>
          <p:cNvSpPr>
            <a:spLocks noGrp="1"/>
          </p:cNvSpPr>
          <p:nvPr>
            <p:ph type="title"/>
          </p:nvPr>
        </p:nvSpPr>
        <p:spPr>
          <a:xfrm>
            <a:off x="1154954" y="1245130"/>
            <a:ext cx="8761413" cy="706964"/>
          </a:xfrm>
        </p:spPr>
        <p:txBody>
          <a:bodyPr/>
          <a:lstStyle/>
          <a:p>
            <a:pPr algn="ctr"/>
            <a:r>
              <a:rPr lang="en-US" dirty="0"/>
              <a:t>Comprehensive orientation for new councilors</a:t>
            </a:r>
            <a:br>
              <a:rPr lang="en-US" dirty="0"/>
            </a:br>
            <a:endParaRPr lang="en-US" dirty="0"/>
          </a:p>
        </p:txBody>
      </p:sp>
      <p:sp>
        <p:nvSpPr>
          <p:cNvPr id="3" name="Content Placeholder 2">
            <a:extLst>
              <a:ext uri="{FF2B5EF4-FFF2-40B4-BE49-F238E27FC236}">
                <a16:creationId xmlns:a16="http://schemas.microsoft.com/office/drawing/2014/main" id="{1D157B61-D7CC-1446-B274-A230988E28F6}"/>
              </a:ext>
            </a:extLst>
          </p:cNvPr>
          <p:cNvSpPr>
            <a:spLocks noGrp="1"/>
          </p:cNvSpPr>
          <p:nvPr>
            <p:ph idx="1"/>
          </p:nvPr>
        </p:nvSpPr>
        <p:spPr>
          <a:xfrm>
            <a:off x="1390482" y="3032991"/>
            <a:ext cx="8825659" cy="3416300"/>
          </a:xfrm>
        </p:spPr>
        <p:txBody>
          <a:bodyPr/>
          <a:lstStyle/>
          <a:p>
            <a:r>
              <a:rPr lang="en-US" dirty="0"/>
              <a:t>We are doing this – it should be mandatory for all new and returning councilors </a:t>
            </a:r>
          </a:p>
          <a:p>
            <a:r>
              <a:rPr lang="en-US" dirty="0"/>
              <a:t>A seasoned chair should be available to act as a resource and advisor at the start of a new chair’s tenure</a:t>
            </a:r>
          </a:p>
          <a:p>
            <a:endParaRPr lang="en-US" dirty="0"/>
          </a:p>
        </p:txBody>
      </p:sp>
    </p:spTree>
    <p:extLst>
      <p:ext uri="{BB962C8B-B14F-4D97-AF65-F5344CB8AC3E}">
        <p14:creationId xmlns:p14="http://schemas.microsoft.com/office/powerpoint/2010/main" val="12113036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A11F1-44DF-3649-921A-54A02798758E}"/>
              </a:ext>
            </a:extLst>
          </p:cNvPr>
          <p:cNvSpPr>
            <a:spLocks noGrp="1"/>
          </p:cNvSpPr>
          <p:nvPr>
            <p:ph type="title"/>
          </p:nvPr>
        </p:nvSpPr>
        <p:spPr>
          <a:xfrm>
            <a:off x="1154954" y="1273705"/>
            <a:ext cx="8761413" cy="706964"/>
          </a:xfrm>
        </p:spPr>
        <p:txBody>
          <a:bodyPr/>
          <a:lstStyle/>
          <a:p>
            <a:pPr algn="ctr"/>
            <a:r>
              <a:rPr lang="en-US" dirty="0"/>
              <a:t>Continuing education for councilors and staff</a:t>
            </a:r>
            <a:br>
              <a:rPr lang="en-US" dirty="0"/>
            </a:br>
            <a:endParaRPr lang="en-US" dirty="0"/>
          </a:p>
        </p:txBody>
      </p:sp>
      <p:sp>
        <p:nvSpPr>
          <p:cNvPr id="3" name="Content Placeholder 2">
            <a:extLst>
              <a:ext uri="{FF2B5EF4-FFF2-40B4-BE49-F238E27FC236}">
                <a16:creationId xmlns:a16="http://schemas.microsoft.com/office/drawing/2014/main" id="{1F87616F-DA7B-F444-9D36-B3B12DA38EF4}"/>
              </a:ext>
            </a:extLst>
          </p:cNvPr>
          <p:cNvSpPr>
            <a:spLocks noGrp="1"/>
          </p:cNvSpPr>
          <p:nvPr>
            <p:ph idx="1"/>
          </p:nvPr>
        </p:nvSpPr>
        <p:spPr>
          <a:xfrm>
            <a:off x="1154954" y="2936009"/>
            <a:ext cx="8825659" cy="3416300"/>
          </a:xfrm>
        </p:spPr>
        <p:txBody>
          <a:bodyPr/>
          <a:lstStyle/>
          <a:p>
            <a:r>
              <a:rPr lang="en-US" dirty="0"/>
              <a:t>In addition to a comprehensive orientation when joining the council, councilors should ensure that they continually enhance their knowledge base relevant to the needs of the council</a:t>
            </a:r>
          </a:p>
          <a:p>
            <a:r>
              <a:rPr lang="en-US" dirty="0" err="1"/>
              <a:t>Ie</a:t>
            </a:r>
            <a:r>
              <a:rPr lang="en-US" dirty="0"/>
              <a:t>. Irene’s governance presentations, ASAF meeting, NDEB – AFK/ASC etc.</a:t>
            </a:r>
          </a:p>
          <a:p>
            <a:r>
              <a:rPr lang="en-US" dirty="0"/>
              <a:t>Educational topics should be designed to keep the councilors current on issues of importance – CE chair could design a lecture for council </a:t>
            </a:r>
            <a:r>
              <a:rPr lang="en-US" dirty="0" err="1"/>
              <a:t>ie</a:t>
            </a:r>
            <a:r>
              <a:rPr lang="en-US" dirty="0"/>
              <a:t>. Economics and financial responsibility</a:t>
            </a:r>
          </a:p>
        </p:txBody>
      </p:sp>
    </p:spTree>
    <p:extLst>
      <p:ext uri="{BB962C8B-B14F-4D97-AF65-F5344CB8AC3E}">
        <p14:creationId xmlns:p14="http://schemas.microsoft.com/office/powerpoint/2010/main" val="19695419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D4505-9CD6-1444-B3A8-4A8DE6E275A5}"/>
              </a:ext>
            </a:extLst>
          </p:cNvPr>
          <p:cNvSpPr>
            <a:spLocks noGrp="1"/>
          </p:cNvSpPr>
          <p:nvPr>
            <p:ph type="title"/>
          </p:nvPr>
        </p:nvSpPr>
        <p:spPr>
          <a:xfrm>
            <a:off x="1219200" y="1128413"/>
            <a:ext cx="8761413" cy="706964"/>
          </a:xfrm>
        </p:spPr>
        <p:txBody>
          <a:bodyPr/>
          <a:lstStyle/>
          <a:p>
            <a:pPr algn="ctr"/>
            <a:r>
              <a:rPr lang="en-US" dirty="0"/>
              <a:t>Board / council culture</a:t>
            </a:r>
            <a:br>
              <a:rPr lang="en-US" dirty="0"/>
            </a:br>
            <a:endParaRPr lang="en-US" dirty="0"/>
          </a:p>
        </p:txBody>
      </p:sp>
      <p:sp>
        <p:nvSpPr>
          <p:cNvPr id="3" name="Content Placeholder 2">
            <a:extLst>
              <a:ext uri="{FF2B5EF4-FFF2-40B4-BE49-F238E27FC236}">
                <a16:creationId xmlns:a16="http://schemas.microsoft.com/office/drawing/2014/main" id="{96B3F838-5AB6-0E45-8382-01DAE957663D}"/>
              </a:ext>
            </a:extLst>
          </p:cNvPr>
          <p:cNvSpPr>
            <a:spLocks noGrp="1"/>
          </p:cNvSpPr>
          <p:nvPr>
            <p:ph idx="1"/>
          </p:nvPr>
        </p:nvSpPr>
        <p:spPr/>
        <p:txBody>
          <a:bodyPr/>
          <a:lstStyle/>
          <a:p>
            <a:r>
              <a:rPr lang="en-US" dirty="0"/>
              <a:t>Boardroom culture has been defined as the body of accumulated beliefs, assumptions, attitudes, values and experiences of a board’s councilors that collectively manifest in decorum, protocol, norms and the concentration of power</a:t>
            </a:r>
          </a:p>
          <a:p>
            <a:r>
              <a:rPr lang="en-US" dirty="0"/>
              <a:t>This message is communicated to members, employees, stakeholders and the public</a:t>
            </a:r>
          </a:p>
          <a:p>
            <a:r>
              <a:rPr lang="en-US" dirty="0"/>
              <a:t>The CDSS culture should be committed to diversity</a:t>
            </a:r>
          </a:p>
        </p:txBody>
      </p:sp>
    </p:spTree>
    <p:extLst>
      <p:ext uri="{BB962C8B-B14F-4D97-AF65-F5344CB8AC3E}">
        <p14:creationId xmlns:p14="http://schemas.microsoft.com/office/powerpoint/2010/main" val="13827241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F8366-EC51-8B4A-8E4C-3ECBD3264126}"/>
              </a:ext>
            </a:extLst>
          </p:cNvPr>
          <p:cNvSpPr>
            <a:spLocks noGrp="1"/>
          </p:cNvSpPr>
          <p:nvPr>
            <p:ph type="title"/>
          </p:nvPr>
        </p:nvSpPr>
        <p:spPr>
          <a:xfrm>
            <a:off x="1219200" y="1156548"/>
            <a:ext cx="8761413" cy="706964"/>
          </a:xfrm>
        </p:spPr>
        <p:txBody>
          <a:bodyPr/>
          <a:lstStyle/>
          <a:p>
            <a:pPr algn="ctr"/>
            <a:r>
              <a:rPr lang="en-US" dirty="0"/>
              <a:t>Time commitment </a:t>
            </a:r>
            <a:br>
              <a:rPr lang="en-US" dirty="0"/>
            </a:br>
            <a:endParaRPr lang="en-US" dirty="0"/>
          </a:p>
        </p:txBody>
      </p:sp>
      <p:sp>
        <p:nvSpPr>
          <p:cNvPr id="3" name="Content Placeholder 2">
            <a:extLst>
              <a:ext uri="{FF2B5EF4-FFF2-40B4-BE49-F238E27FC236}">
                <a16:creationId xmlns:a16="http://schemas.microsoft.com/office/drawing/2014/main" id="{B7508280-D8B9-4A4D-A3BA-C2A660B5CB1B}"/>
              </a:ext>
            </a:extLst>
          </p:cNvPr>
          <p:cNvSpPr>
            <a:spLocks noGrp="1"/>
          </p:cNvSpPr>
          <p:nvPr>
            <p:ph idx="1"/>
          </p:nvPr>
        </p:nvSpPr>
        <p:spPr/>
        <p:txBody>
          <a:bodyPr/>
          <a:lstStyle/>
          <a:p>
            <a:r>
              <a:rPr lang="en-US" dirty="0"/>
              <a:t>Boards today face greater scrutiny than ever before and the commitment required of councilors continues to increase. Councilors are expected to put in time before meetings to prepare and stay abreast of matters affecting the CDSS between meetings</a:t>
            </a:r>
          </a:p>
          <a:p>
            <a:r>
              <a:rPr lang="en-US" dirty="0"/>
              <a:t>If a crisis develops the time required of a councilor can increase substantially</a:t>
            </a:r>
          </a:p>
          <a:p>
            <a:r>
              <a:rPr lang="en-US" dirty="0"/>
              <a:t>Approximate time commitments should be added to Terms of References </a:t>
            </a:r>
          </a:p>
        </p:txBody>
      </p:sp>
    </p:spTree>
    <p:extLst>
      <p:ext uri="{BB962C8B-B14F-4D97-AF65-F5344CB8AC3E}">
        <p14:creationId xmlns:p14="http://schemas.microsoft.com/office/powerpoint/2010/main" val="33177668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95722-18A1-7E4B-9078-29ECECD880CE}"/>
              </a:ext>
            </a:extLst>
          </p:cNvPr>
          <p:cNvSpPr>
            <a:spLocks noGrp="1"/>
          </p:cNvSpPr>
          <p:nvPr>
            <p:ph type="title"/>
          </p:nvPr>
        </p:nvSpPr>
        <p:spPr/>
        <p:txBody>
          <a:bodyPr/>
          <a:lstStyle/>
          <a:p>
            <a:r>
              <a:rPr lang="en-US" dirty="0"/>
              <a:t>III)	Succession planning</a:t>
            </a:r>
          </a:p>
        </p:txBody>
      </p:sp>
      <p:sp>
        <p:nvSpPr>
          <p:cNvPr id="3" name="Content Placeholder 2">
            <a:extLst>
              <a:ext uri="{FF2B5EF4-FFF2-40B4-BE49-F238E27FC236}">
                <a16:creationId xmlns:a16="http://schemas.microsoft.com/office/drawing/2014/main" id="{18BE3107-09FD-9846-80A6-34FB55EC6E19}"/>
              </a:ext>
            </a:extLst>
          </p:cNvPr>
          <p:cNvSpPr>
            <a:spLocks noGrp="1"/>
          </p:cNvSpPr>
          <p:nvPr>
            <p:ph idx="1"/>
          </p:nvPr>
        </p:nvSpPr>
        <p:spPr/>
        <p:txBody>
          <a:bodyPr/>
          <a:lstStyle/>
          <a:p>
            <a:r>
              <a:rPr lang="en-US" dirty="0"/>
              <a:t>How should we plan for succession</a:t>
            </a:r>
          </a:p>
          <a:p>
            <a:r>
              <a:rPr lang="en-US" dirty="0"/>
              <a:t>Should there be lengths on length of service</a:t>
            </a:r>
          </a:p>
          <a:p>
            <a:r>
              <a:rPr lang="en-US" dirty="0"/>
              <a:t>Individual evaluations</a:t>
            </a:r>
          </a:p>
          <a:p>
            <a:r>
              <a:rPr lang="en-US" dirty="0"/>
              <a:t>Chair succession </a:t>
            </a:r>
          </a:p>
          <a:p>
            <a:r>
              <a:rPr lang="en-US" dirty="0"/>
              <a:t>How can councilor candidates be found</a:t>
            </a:r>
          </a:p>
          <a:p>
            <a:r>
              <a:rPr lang="en-US" dirty="0"/>
              <a:t>How should boards evaluate candidates</a:t>
            </a:r>
          </a:p>
        </p:txBody>
      </p:sp>
    </p:spTree>
    <p:extLst>
      <p:ext uri="{BB962C8B-B14F-4D97-AF65-F5344CB8AC3E}">
        <p14:creationId xmlns:p14="http://schemas.microsoft.com/office/powerpoint/2010/main" val="614429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5169EC-35AA-B34E-93D4-93B4080956FB}"/>
              </a:ext>
            </a:extLst>
          </p:cNvPr>
          <p:cNvSpPr>
            <a:spLocks noGrp="1"/>
          </p:cNvSpPr>
          <p:nvPr>
            <p:ph idx="1"/>
          </p:nvPr>
        </p:nvSpPr>
        <p:spPr>
          <a:xfrm>
            <a:off x="882732" y="2662877"/>
            <a:ext cx="10426535" cy="3416300"/>
          </a:xfrm>
        </p:spPr>
        <p:txBody>
          <a:bodyPr/>
          <a:lstStyle/>
          <a:p>
            <a:pPr marL="0" indent="0">
              <a:buNone/>
            </a:pPr>
            <a:r>
              <a:rPr lang="en-US" dirty="0"/>
              <a:t> </a:t>
            </a:r>
            <a:r>
              <a:rPr lang="en-US" sz="2800" dirty="0"/>
              <a:t>What is required when creating a high – performing CDSS council:</a:t>
            </a:r>
          </a:p>
          <a:p>
            <a:pPr marL="0" indent="0">
              <a:buNone/>
            </a:pPr>
            <a:endParaRPr lang="en-US" dirty="0"/>
          </a:p>
          <a:p>
            <a:pPr marL="0" indent="0">
              <a:buNone/>
            </a:pPr>
            <a:r>
              <a:rPr lang="en-US" dirty="0"/>
              <a:t>	</a:t>
            </a:r>
            <a:r>
              <a:rPr lang="en-US" sz="2400" dirty="0"/>
              <a:t>I)	Structural Considerations </a:t>
            </a:r>
          </a:p>
          <a:p>
            <a:pPr marL="0" indent="0">
              <a:buNone/>
            </a:pPr>
            <a:r>
              <a:rPr lang="en-US" sz="2400" dirty="0"/>
              <a:t>	II)	Skills, Leadership and Culture</a:t>
            </a:r>
          </a:p>
          <a:p>
            <a:pPr marL="0" indent="0">
              <a:buNone/>
            </a:pPr>
            <a:r>
              <a:rPr lang="en-US" sz="2400" dirty="0"/>
              <a:t>	III)	Succession planning</a:t>
            </a:r>
          </a:p>
        </p:txBody>
      </p:sp>
    </p:spTree>
    <p:extLst>
      <p:ext uri="{BB962C8B-B14F-4D97-AF65-F5344CB8AC3E}">
        <p14:creationId xmlns:p14="http://schemas.microsoft.com/office/powerpoint/2010/main" val="5191067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442DF-D7FC-4A46-B458-50C4CC8D29E3}"/>
              </a:ext>
            </a:extLst>
          </p:cNvPr>
          <p:cNvSpPr>
            <a:spLocks noGrp="1"/>
          </p:cNvSpPr>
          <p:nvPr>
            <p:ph type="title"/>
          </p:nvPr>
        </p:nvSpPr>
        <p:spPr/>
        <p:txBody>
          <a:bodyPr/>
          <a:lstStyle/>
          <a:p>
            <a:r>
              <a:rPr lang="en-US" dirty="0"/>
              <a:t>How should we plan for succession</a:t>
            </a:r>
            <a:br>
              <a:rPr lang="en-US" dirty="0"/>
            </a:br>
            <a:endParaRPr lang="en-US" dirty="0"/>
          </a:p>
        </p:txBody>
      </p:sp>
      <p:sp>
        <p:nvSpPr>
          <p:cNvPr id="3" name="Content Placeholder 2">
            <a:extLst>
              <a:ext uri="{FF2B5EF4-FFF2-40B4-BE49-F238E27FC236}">
                <a16:creationId xmlns:a16="http://schemas.microsoft.com/office/drawing/2014/main" id="{E2799D09-50AE-5D48-84F9-56424CC19BBB}"/>
              </a:ext>
            </a:extLst>
          </p:cNvPr>
          <p:cNvSpPr>
            <a:spLocks noGrp="1"/>
          </p:cNvSpPr>
          <p:nvPr>
            <p:ph idx="1"/>
          </p:nvPr>
        </p:nvSpPr>
        <p:spPr>
          <a:xfrm>
            <a:off x="1154954" y="2603500"/>
            <a:ext cx="8825659" cy="3881706"/>
          </a:xfrm>
        </p:spPr>
        <p:txBody>
          <a:bodyPr>
            <a:normAutofit lnSpcReduction="10000"/>
          </a:bodyPr>
          <a:lstStyle/>
          <a:p>
            <a:r>
              <a:rPr lang="en-US" dirty="0"/>
              <a:t>The regular and planned turnover of council members is seen as healthy – it counteracts complacency and provides an injection of new ideas</a:t>
            </a:r>
          </a:p>
          <a:p>
            <a:r>
              <a:rPr lang="en-US" dirty="0"/>
              <a:t>Must always ensure that the council has the skills and experience it needs to carry out its responsibilities and ensuring that it maintains a dynamic and vibrant culture</a:t>
            </a:r>
          </a:p>
          <a:p>
            <a:r>
              <a:rPr lang="en-US" dirty="0"/>
              <a:t>Succession should be evaluated regularly and nominating committees must be empowered to make necessary decisions on succession</a:t>
            </a:r>
          </a:p>
          <a:p>
            <a:r>
              <a:rPr lang="en-US" dirty="0"/>
              <a:t>The CDSS should consider succession planning to be a multi-year process, where potential candidates are identified and approached well before their anticipated term would begin</a:t>
            </a:r>
          </a:p>
          <a:p>
            <a:r>
              <a:rPr lang="en-US" dirty="0"/>
              <a:t>The development of a simple competency matrix for councilor identification – this can help fill the “gaps”</a:t>
            </a:r>
          </a:p>
        </p:txBody>
      </p:sp>
    </p:spTree>
    <p:extLst>
      <p:ext uri="{BB962C8B-B14F-4D97-AF65-F5344CB8AC3E}">
        <p14:creationId xmlns:p14="http://schemas.microsoft.com/office/powerpoint/2010/main" val="35206692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70F5D-8D10-C945-8845-07835F7FFE22}"/>
              </a:ext>
            </a:extLst>
          </p:cNvPr>
          <p:cNvSpPr>
            <a:spLocks noGrp="1"/>
          </p:cNvSpPr>
          <p:nvPr>
            <p:ph type="title"/>
          </p:nvPr>
        </p:nvSpPr>
        <p:spPr>
          <a:xfrm>
            <a:off x="1154954" y="1128413"/>
            <a:ext cx="8761413" cy="706964"/>
          </a:xfrm>
        </p:spPr>
        <p:txBody>
          <a:bodyPr/>
          <a:lstStyle/>
          <a:p>
            <a:pPr algn="ctr"/>
            <a:r>
              <a:rPr lang="en-US" dirty="0"/>
              <a:t>Should there be lengths on length of service</a:t>
            </a:r>
            <a:br>
              <a:rPr lang="en-US" dirty="0"/>
            </a:br>
            <a:endParaRPr lang="en-US" dirty="0"/>
          </a:p>
        </p:txBody>
      </p:sp>
      <p:sp>
        <p:nvSpPr>
          <p:cNvPr id="3" name="Content Placeholder 2">
            <a:extLst>
              <a:ext uri="{FF2B5EF4-FFF2-40B4-BE49-F238E27FC236}">
                <a16:creationId xmlns:a16="http://schemas.microsoft.com/office/drawing/2014/main" id="{81642AA1-2C63-9A44-8797-04E630908E4B}"/>
              </a:ext>
            </a:extLst>
          </p:cNvPr>
          <p:cNvSpPr>
            <a:spLocks noGrp="1"/>
          </p:cNvSpPr>
          <p:nvPr>
            <p:ph idx="1"/>
          </p:nvPr>
        </p:nvSpPr>
        <p:spPr/>
        <p:txBody>
          <a:bodyPr/>
          <a:lstStyle/>
          <a:p>
            <a:r>
              <a:rPr lang="en-US" dirty="0"/>
              <a:t>Should CDSS self-impose limitations on a councilor’s total length of service in the name of good governance</a:t>
            </a:r>
          </a:p>
          <a:p>
            <a:r>
              <a:rPr lang="en-US" dirty="0"/>
              <a:t>Possible 3 year term to increase councilor’s knowledge and the difficulty in finding a replacement – could cause councilor to become complacent…..</a:t>
            </a:r>
          </a:p>
          <a:p>
            <a:r>
              <a:rPr lang="en-US" dirty="0"/>
              <a:t>Focus should be placed on a councilor’s level of contribution – once they cease to contribute at an acceptable level they should be removed from the council</a:t>
            </a:r>
          </a:p>
        </p:txBody>
      </p:sp>
    </p:spTree>
    <p:extLst>
      <p:ext uri="{BB962C8B-B14F-4D97-AF65-F5344CB8AC3E}">
        <p14:creationId xmlns:p14="http://schemas.microsoft.com/office/powerpoint/2010/main" val="2260475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5FDFF-99BB-1A4B-9B50-AD98024495EE}"/>
              </a:ext>
            </a:extLst>
          </p:cNvPr>
          <p:cNvSpPr>
            <a:spLocks noGrp="1"/>
          </p:cNvSpPr>
          <p:nvPr>
            <p:ph type="title"/>
          </p:nvPr>
        </p:nvSpPr>
        <p:spPr/>
        <p:txBody>
          <a:bodyPr/>
          <a:lstStyle/>
          <a:p>
            <a:pPr algn="ctr"/>
            <a:r>
              <a:rPr lang="en-US" dirty="0"/>
              <a:t>Individual and Council Evaluations</a:t>
            </a:r>
            <a:br>
              <a:rPr lang="en-US" dirty="0"/>
            </a:br>
            <a:endParaRPr lang="en-US" dirty="0"/>
          </a:p>
        </p:txBody>
      </p:sp>
      <p:sp>
        <p:nvSpPr>
          <p:cNvPr id="3" name="Content Placeholder 2">
            <a:extLst>
              <a:ext uri="{FF2B5EF4-FFF2-40B4-BE49-F238E27FC236}">
                <a16:creationId xmlns:a16="http://schemas.microsoft.com/office/drawing/2014/main" id="{F59EA3CF-B65A-1641-BE2B-DA4F44B02F8A}"/>
              </a:ext>
            </a:extLst>
          </p:cNvPr>
          <p:cNvSpPr>
            <a:spLocks noGrp="1"/>
          </p:cNvSpPr>
          <p:nvPr>
            <p:ph idx="1"/>
          </p:nvPr>
        </p:nvSpPr>
        <p:spPr/>
        <p:txBody>
          <a:bodyPr/>
          <a:lstStyle/>
          <a:p>
            <a:r>
              <a:rPr lang="en-US" dirty="0"/>
              <a:t>The evaluation of the council as a whole can help identify those skills and experience gaps that should be filled by new council candidates</a:t>
            </a:r>
          </a:p>
          <a:p>
            <a:r>
              <a:rPr lang="en-US" dirty="0"/>
              <a:t>The evaluation process must be sufficiently comprehensive to provide useful, reliable feedback to the council</a:t>
            </a:r>
          </a:p>
          <a:p>
            <a:r>
              <a:rPr lang="en-US" dirty="0"/>
              <a:t>Suggest starting with a council review followed by a review of the committee chairs and then individual councilors</a:t>
            </a:r>
          </a:p>
          <a:p>
            <a:r>
              <a:rPr lang="en-US" dirty="0"/>
              <a:t>Transparent process</a:t>
            </a:r>
          </a:p>
        </p:txBody>
      </p:sp>
    </p:spTree>
    <p:extLst>
      <p:ext uri="{BB962C8B-B14F-4D97-AF65-F5344CB8AC3E}">
        <p14:creationId xmlns:p14="http://schemas.microsoft.com/office/powerpoint/2010/main" val="67342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2E99E-FC4E-4644-99BD-D70C87A1FFA9}"/>
              </a:ext>
            </a:extLst>
          </p:cNvPr>
          <p:cNvSpPr>
            <a:spLocks noGrp="1"/>
          </p:cNvSpPr>
          <p:nvPr>
            <p:ph type="title"/>
          </p:nvPr>
        </p:nvSpPr>
        <p:spPr>
          <a:xfrm>
            <a:off x="1154954" y="973668"/>
            <a:ext cx="8761413" cy="841064"/>
          </a:xfrm>
        </p:spPr>
        <p:txBody>
          <a:bodyPr/>
          <a:lstStyle/>
          <a:p>
            <a:pPr algn="ctr"/>
            <a:r>
              <a:rPr lang="en-US" dirty="0"/>
              <a:t>Chair Succession </a:t>
            </a:r>
            <a:br>
              <a:rPr lang="en-US" dirty="0"/>
            </a:br>
            <a:endParaRPr lang="en-US" dirty="0"/>
          </a:p>
        </p:txBody>
      </p:sp>
      <p:sp>
        <p:nvSpPr>
          <p:cNvPr id="3" name="Content Placeholder 2">
            <a:extLst>
              <a:ext uri="{FF2B5EF4-FFF2-40B4-BE49-F238E27FC236}">
                <a16:creationId xmlns:a16="http://schemas.microsoft.com/office/drawing/2014/main" id="{8CBC3DFD-277E-CC48-9FC6-E6197E99C6B8}"/>
              </a:ext>
            </a:extLst>
          </p:cNvPr>
          <p:cNvSpPr>
            <a:spLocks noGrp="1"/>
          </p:cNvSpPr>
          <p:nvPr>
            <p:ph idx="1"/>
          </p:nvPr>
        </p:nvSpPr>
        <p:spPr/>
        <p:txBody>
          <a:bodyPr/>
          <a:lstStyle/>
          <a:p>
            <a:endParaRPr lang="en-US" dirty="0"/>
          </a:p>
          <a:p>
            <a:r>
              <a:rPr lang="en-US" dirty="0"/>
              <a:t>Must creation of a formal process to evaluate the council chair and the council chair succession policy (must consider whether the council chair serves for a specific term or under what circumstances a change is initiated)</a:t>
            </a:r>
          </a:p>
          <a:p>
            <a:r>
              <a:rPr lang="en-US" dirty="0"/>
              <a:t>Must create a comprehensive council chair position description</a:t>
            </a:r>
          </a:p>
          <a:p>
            <a:r>
              <a:rPr lang="en-US" dirty="0"/>
              <a:t>Who will be responsible – the Nominating committee?</a:t>
            </a:r>
          </a:p>
          <a:p>
            <a:r>
              <a:rPr lang="en-US" dirty="0"/>
              <a:t>Annual formalized review</a:t>
            </a:r>
          </a:p>
          <a:p>
            <a:endParaRPr lang="en-US" dirty="0"/>
          </a:p>
        </p:txBody>
      </p:sp>
    </p:spTree>
    <p:extLst>
      <p:ext uri="{BB962C8B-B14F-4D97-AF65-F5344CB8AC3E}">
        <p14:creationId xmlns:p14="http://schemas.microsoft.com/office/powerpoint/2010/main" val="14353295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0AAEC-A080-A548-92E5-F07D016D17B8}"/>
              </a:ext>
            </a:extLst>
          </p:cNvPr>
          <p:cNvSpPr>
            <a:spLocks noGrp="1"/>
          </p:cNvSpPr>
          <p:nvPr>
            <p:ph type="title"/>
          </p:nvPr>
        </p:nvSpPr>
        <p:spPr>
          <a:xfrm>
            <a:off x="450166" y="973668"/>
            <a:ext cx="9466201" cy="706964"/>
          </a:xfrm>
        </p:spPr>
        <p:txBody>
          <a:bodyPr/>
          <a:lstStyle/>
          <a:p>
            <a:pPr algn="ctr"/>
            <a:r>
              <a:rPr lang="en-US" sz="3200" dirty="0"/>
              <a:t>How can councilor candidates be found</a:t>
            </a:r>
            <a:br>
              <a:rPr lang="en-US" sz="3200" dirty="0"/>
            </a:br>
            <a:r>
              <a:rPr lang="en-US" sz="3200" dirty="0"/>
              <a:t>How should boards evaluate candidates</a:t>
            </a:r>
            <a:br>
              <a:rPr lang="en-US" sz="3200" dirty="0"/>
            </a:br>
            <a:endParaRPr lang="en-US" sz="3200" dirty="0"/>
          </a:p>
        </p:txBody>
      </p:sp>
      <p:sp>
        <p:nvSpPr>
          <p:cNvPr id="3" name="Content Placeholder 2">
            <a:extLst>
              <a:ext uri="{FF2B5EF4-FFF2-40B4-BE49-F238E27FC236}">
                <a16:creationId xmlns:a16="http://schemas.microsoft.com/office/drawing/2014/main" id="{60ED8A3C-1B7D-5C46-979F-3C241DB3BB35}"/>
              </a:ext>
            </a:extLst>
          </p:cNvPr>
          <p:cNvSpPr>
            <a:spLocks noGrp="1"/>
          </p:cNvSpPr>
          <p:nvPr>
            <p:ph idx="1"/>
          </p:nvPr>
        </p:nvSpPr>
        <p:spPr/>
        <p:txBody>
          <a:bodyPr/>
          <a:lstStyle/>
          <a:p>
            <a:r>
              <a:rPr lang="en-US" dirty="0"/>
              <a:t>Majority of council members are identified through personal networks but it is becoming increasingly common for nomination committees to engage the services of a search firm</a:t>
            </a:r>
          </a:p>
          <a:p>
            <a:r>
              <a:rPr lang="en-US" dirty="0"/>
              <a:t>Best possible candidate may not be a CDSS member????</a:t>
            </a:r>
          </a:p>
          <a:p>
            <a:r>
              <a:rPr lang="en-US" dirty="0"/>
              <a:t>Create a more structured and disciplined approach to the recruitment and evaluation process</a:t>
            </a:r>
          </a:p>
          <a:p>
            <a:r>
              <a:rPr lang="en-US" dirty="0"/>
              <a:t>Create and maintain a list of potential candidates</a:t>
            </a:r>
          </a:p>
          <a:p>
            <a:r>
              <a:rPr lang="en-US" dirty="0"/>
              <a:t>A series of discussions will be required to determine the fit between the council’s needs and the candidate’s qualifications</a:t>
            </a:r>
          </a:p>
        </p:txBody>
      </p:sp>
    </p:spTree>
    <p:extLst>
      <p:ext uri="{BB962C8B-B14F-4D97-AF65-F5344CB8AC3E}">
        <p14:creationId xmlns:p14="http://schemas.microsoft.com/office/powerpoint/2010/main" val="24328176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25423-947C-584B-BE1C-88F73F8FA645}"/>
              </a:ext>
            </a:extLst>
          </p:cNvPr>
          <p:cNvSpPr>
            <a:spLocks noGrp="1"/>
          </p:cNvSpPr>
          <p:nvPr>
            <p:ph type="title"/>
          </p:nvPr>
        </p:nvSpPr>
        <p:spPr/>
        <p:txBody>
          <a:bodyPr/>
          <a:lstStyle/>
          <a:p>
            <a:r>
              <a:rPr lang="en-US" dirty="0"/>
              <a:t>Getting it Right</a:t>
            </a:r>
          </a:p>
        </p:txBody>
      </p:sp>
      <p:sp>
        <p:nvSpPr>
          <p:cNvPr id="3" name="Content Placeholder 2">
            <a:extLst>
              <a:ext uri="{FF2B5EF4-FFF2-40B4-BE49-F238E27FC236}">
                <a16:creationId xmlns:a16="http://schemas.microsoft.com/office/drawing/2014/main" id="{71998E61-C3CC-024D-A475-18C43408DF84}"/>
              </a:ext>
            </a:extLst>
          </p:cNvPr>
          <p:cNvSpPr>
            <a:spLocks noGrp="1"/>
          </p:cNvSpPr>
          <p:nvPr>
            <p:ph idx="1"/>
          </p:nvPr>
        </p:nvSpPr>
        <p:spPr>
          <a:xfrm>
            <a:off x="1529026" y="2963718"/>
            <a:ext cx="8825659" cy="3416300"/>
          </a:xfrm>
        </p:spPr>
        <p:txBody>
          <a:bodyPr/>
          <a:lstStyle/>
          <a:p>
            <a:pPr marL="0" indent="0">
              <a:buNone/>
            </a:pPr>
            <a:r>
              <a:rPr lang="en-US" dirty="0"/>
              <a:t>	In order to build a strong CDSS, the council must expend time and effort on planning for renewal, recruiting and evaluating new council candidates, and ensuring councilors get the support they need through adequate orientation and ongoing education</a:t>
            </a:r>
          </a:p>
        </p:txBody>
      </p:sp>
    </p:spTree>
    <p:extLst>
      <p:ext uri="{BB962C8B-B14F-4D97-AF65-F5344CB8AC3E}">
        <p14:creationId xmlns:p14="http://schemas.microsoft.com/office/powerpoint/2010/main" val="2935809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F0DEA-7E01-8E44-8659-FF1BA5955F60}"/>
              </a:ext>
            </a:extLst>
          </p:cNvPr>
          <p:cNvSpPr>
            <a:spLocks noGrp="1"/>
          </p:cNvSpPr>
          <p:nvPr>
            <p:ph type="title"/>
          </p:nvPr>
        </p:nvSpPr>
        <p:spPr/>
        <p:txBody>
          <a:bodyPr/>
          <a:lstStyle/>
          <a:p>
            <a:r>
              <a:rPr lang="en-US" dirty="0"/>
              <a:t>I) Structural Considerations</a:t>
            </a:r>
          </a:p>
        </p:txBody>
      </p:sp>
      <p:sp>
        <p:nvSpPr>
          <p:cNvPr id="3" name="Content Placeholder 2">
            <a:extLst>
              <a:ext uri="{FF2B5EF4-FFF2-40B4-BE49-F238E27FC236}">
                <a16:creationId xmlns:a16="http://schemas.microsoft.com/office/drawing/2014/main" id="{362600C6-65ED-8B4D-AFA2-0016727F7848}"/>
              </a:ext>
            </a:extLst>
          </p:cNvPr>
          <p:cNvSpPr>
            <a:spLocks noGrp="1"/>
          </p:cNvSpPr>
          <p:nvPr>
            <p:ph idx="1"/>
          </p:nvPr>
        </p:nvSpPr>
        <p:spPr/>
        <p:txBody>
          <a:bodyPr/>
          <a:lstStyle/>
          <a:p>
            <a:r>
              <a:rPr lang="en-US" dirty="0"/>
              <a:t>What is the optimal size for our CDSS council</a:t>
            </a:r>
          </a:p>
          <a:p>
            <a:r>
              <a:rPr lang="en-US" dirty="0"/>
              <a:t>Independence requirements for councilors</a:t>
            </a:r>
          </a:p>
          <a:p>
            <a:r>
              <a:rPr lang="en-US" dirty="0"/>
              <a:t>Roll of membership in selecting councilors</a:t>
            </a:r>
          </a:p>
          <a:p>
            <a:r>
              <a:rPr lang="en-US" dirty="0"/>
              <a:t>What members should know before election to the council</a:t>
            </a:r>
          </a:p>
          <a:p>
            <a:r>
              <a:rPr lang="en-US" dirty="0"/>
              <a:t>compensation</a:t>
            </a:r>
          </a:p>
        </p:txBody>
      </p:sp>
    </p:spTree>
    <p:extLst>
      <p:ext uri="{BB962C8B-B14F-4D97-AF65-F5344CB8AC3E}">
        <p14:creationId xmlns:p14="http://schemas.microsoft.com/office/powerpoint/2010/main" val="3947603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06CAF-A2F8-2341-98AD-2898A67D91B7}"/>
              </a:ext>
            </a:extLst>
          </p:cNvPr>
          <p:cNvSpPr>
            <a:spLocks noGrp="1"/>
          </p:cNvSpPr>
          <p:nvPr>
            <p:ph type="title"/>
          </p:nvPr>
        </p:nvSpPr>
        <p:spPr/>
        <p:txBody>
          <a:bodyPr/>
          <a:lstStyle/>
          <a:p>
            <a:r>
              <a:rPr lang="en-US" dirty="0"/>
              <a:t>Optimal CDSS Council size</a:t>
            </a:r>
          </a:p>
        </p:txBody>
      </p:sp>
      <p:sp>
        <p:nvSpPr>
          <p:cNvPr id="3" name="Content Placeholder 2">
            <a:extLst>
              <a:ext uri="{FF2B5EF4-FFF2-40B4-BE49-F238E27FC236}">
                <a16:creationId xmlns:a16="http://schemas.microsoft.com/office/drawing/2014/main" id="{0EAA6B5A-9C7A-734D-89FC-D4CAD2B00565}"/>
              </a:ext>
            </a:extLst>
          </p:cNvPr>
          <p:cNvSpPr>
            <a:spLocks noGrp="1"/>
          </p:cNvSpPr>
          <p:nvPr>
            <p:ph idx="1"/>
          </p:nvPr>
        </p:nvSpPr>
        <p:spPr/>
        <p:txBody>
          <a:bodyPr/>
          <a:lstStyle/>
          <a:p>
            <a:r>
              <a:rPr lang="en-US" dirty="0"/>
              <a:t>Legal requirements – (our bylaws)</a:t>
            </a:r>
          </a:p>
          <a:p>
            <a:r>
              <a:rPr lang="en-US" dirty="0"/>
              <a:t>Research suggests five to seven is an optimal size – (sufficient to manage workload but small enough to enable interactive discussion and engagement by all councilors)</a:t>
            </a:r>
          </a:p>
          <a:p>
            <a:r>
              <a:rPr lang="en-US" dirty="0"/>
              <a:t>Mix of skills </a:t>
            </a:r>
          </a:p>
          <a:p>
            <a:r>
              <a:rPr lang="en-US" dirty="0"/>
              <a:t>Cost of a large council</a:t>
            </a:r>
          </a:p>
          <a:p>
            <a:r>
              <a:rPr lang="en-US" dirty="0"/>
              <a:t>Continuity of knowledge</a:t>
            </a:r>
          </a:p>
          <a:p>
            <a:endParaRPr lang="en-US" dirty="0"/>
          </a:p>
          <a:p>
            <a:endParaRPr lang="en-US" dirty="0"/>
          </a:p>
        </p:txBody>
      </p:sp>
    </p:spTree>
    <p:extLst>
      <p:ext uri="{BB962C8B-B14F-4D97-AF65-F5344CB8AC3E}">
        <p14:creationId xmlns:p14="http://schemas.microsoft.com/office/powerpoint/2010/main" val="1569168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D9CF7-0D67-2147-BEA2-C4BB2A15029C}"/>
              </a:ext>
            </a:extLst>
          </p:cNvPr>
          <p:cNvSpPr>
            <a:spLocks noGrp="1"/>
          </p:cNvSpPr>
          <p:nvPr>
            <p:ph type="title"/>
          </p:nvPr>
        </p:nvSpPr>
        <p:spPr>
          <a:xfrm>
            <a:off x="605641" y="838200"/>
            <a:ext cx="10212779" cy="706964"/>
          </a:xfrm>
        </p:spPr>
        <p:txBody>
          <a:bodyPr/>
          <a:lstStyle/>
          <a:p>
            <a:r>
              <a:rPr lang="en-US" dirty="0"/>
              <a:t>Independence requirements for councilors</a:t>
            </a:r>
          </a:p>
        </p:txBody>
      </p:sp>
      <p:sp>
        <p:nvSpPr>
          <p:cNvPr id="3" name="Content Placeholder 2">
            <a:extLst>
              <a:ext uri="{FF2B5EF4-FFF2-40B4-BE49-F238E27FC236}">
                <a16:creationId xmlns:a16="http://schemas.microsoft.com/office/drawing/2014/main" id="{8980CD31-F4F2-984A-AEC7-6DC2C2D44E89}"/>
              </a:ext>
            </a:extLst>
          </p:cNvPr>
          <p:cNvSpPr>
            <a:spLocks noGrp="1"/>
          </p:cNvSpPr>
          <p:nvPr>
            <p:ph idx="1"/>
          </p:nvPr>
        </p:nvSpPr>
        <p:spPr/>
        <p:txBody>
          <a:bodyPr>
            <a:normAutofit lnSpcReduction="10000"/>
          </a:bodyPr>
          <a:lstStyle/>
          <a:p>
            <a:r>
              <a:rPr lang="en-US" dirty="0"/>
              <a:t>A councilor is considered “independent” if they have no direct or indirect material relationship which could, in the view of the council, reasonably interfere with the exercise of that councilor’s independent judgment - basically conflict of interest</a:t>
            </a:r>
          </a:p>
          <a:p>
            <a:r>
              <a:rPr lang="en-US" dirty="0"/>
              <a:t>Former employees, family, long time friends or colleagues could preclude a councilor from being considered independent  </a:t>
            </a:r>
          </a:p>
          <a:p>
            <a:r>
              <a:rPr lang="en-US" dirty="0"/>
              <a:t>Independence of thought must also be exercised – decisions in the best interests of the CDSS must be made without being inappropriately influenced by other councilors or staff</a:t>
            </a:r>
          </a:p>
          <a:p>
            <a:r>
              <a:rPr lang="en-US" dirty="0"/>
              <a:t>Too many interlocking relationships (same practice or specialty) might be detrimental to councilor independence</a:t>
            </a:r>
          </a:p>
        </p:txBody>
      </p:sp>
    </p:spTree>
    <p:extLst>
      <p:ext uri="{BB962C8B-B14F-4D97-AF65-F5344CB8AC3E}">
        <p14:creationId xmlns:p14="http://schemas.microsoft.com/office/powerpoint/2010/main" val="523924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1C4AA-089A-9549-8747-D0F197994558}"/>
              </a:ext>
            </a:extLst>
          </p:cNvPr>
          <p:cNvSpPr>
            <a:spLocks noGrp="1"/>
          </p:cNvSpPr>
          <p:nvPr>
            <p:ph type="title"/>
          </p:nvPr>
        </p:nvSpPr>
        <p:spPr>
          <a:xfrm>
            <a:off x="754904" y="838200"/>
            <a:ext cx="10203609" cy="706964"/>
          </a:xfrm>
        </p:spPr>
        <p:txBody>
          <a:bodyPr/>
          <a:lstStyle/>
          <a:p>
            <a:r>
              <a:rPr lang="en-US" dirty="0"/>
              <a:t>Roll of Membership in Selecting councilors </a:t>
            </a:r>
          </a:p>
        </p:txBody>
      </p:sp>
      <p:sp>
        <p:nvSpPr>
          <p:cNvPr id="3" name="Content Placeholder 2">
            <a:extLst>
              <a:ext uri="{FF2B5EF4-FFF2-40B4-BE49-F238E27FC236}">
                <a16:creationId xmlns:a16="http://schemas.microsoft.com/office/drawing/2014/main" id="{014477C5-B544-8548-91D9-0BE6F2E04D86}"/>
              </a:ext>
            </a:extLst>
          </p:cNvPr>
          <p:cNvSpPr>
            <a:spLocks noGrp="1"/>
          </p:cNvSpPr>
          <p:nvPr>
            <p:ph idx="1"/>
          </p:nvPr>
        </p:nvSpPr>
        <p:spPr/>
        <p:txBody>
          <a:bodyPr/>
          <a:lstStyle/>
          <a:p>
            <a:r>
              <a:rPr lang="en-US" dirty="0"/>
              <a:t>A council’s nominating committee should propose candidates for election and then the membership elect the councilors ….. The CDSS must be aware of the rise of membership activism and have a plan to address this issue</a:t>
            </a:r>
          </a:p>
          <a:p>
            <a:r>
              <a:rPr lang="en-US" dirty="0"/>
              <a:t>Individual nominees should be evaluated for council representation based on perceived abilities, impact on the membership, impact on the council’s culture and dynamics, personal characteristics and skills</a:t>
            </a:r>
          </a:p>
        </p:txBody>
      </p:sp>
    </p:spTree>
    <p:extLst>
      <p:ext uri="{BB962C8B-B14F-4D97-AF65-F5344CB8AC3E}">
        <p14:creationId xmlns:p14="http://schemas.microsoft.com/office/powerpoint/2010/main" val="1370904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7BF10-FA1F-9846-94FC-9C3044FB0322}"/>
              </a:ext>
            </a:extLst>
          </p:cNvPr>
          <p:cNvSpPr>
            <a:spLocks noGrp="1"/>
          </p:cNvSpPr>
          <p:nvPr>
            <p:ph type="title"/>
          </p:nvPr>
        </p:nvSpPr>
        <p:spPr>
          <a:xfrm>
            <a:off x="357188" y="1245131"/>
            <a:ext cx="10201275" cy="706964"/>
          </a:xfrm>
        </p:spPr>
        <p:txBody>
          <a:bodyPr/>
          <a:lstStyle/>
          <a:p>
            <a:pPr algn="ctr"/>
            <a:r>
              <a:rPr lang="en-US" dirty="0"/>
              <a:t>What members should know before election to the council</a:t>
            </a:r>
            <a:br>
              <a:rPr lang="en-US" dirty="0"/>
            </a:br>
            <a:endParaRPr lang="en-US" dirty="0"/>
          </a:p>
        </p:txBody>
      </p:sp>
      <p:sp>
        <p:nvSpPr>
          <p:cNvPr id="3" name="Content Placeholder 2">
            <a:extLst>
              <a:ext uri="{FF2B5EF4-FFF2-40B4-BE49-F238E27FC236}">
                <a16:creationId xmlns:a16="http://schemas.microsoft.com/office/drawing/2014/main" id="{E7CC1837-A0B7-D444-A83F-2B8308FCE596}"/>
              </a:ext>
            </a:extLst>
          </p:cNvPr>
          <p:cNvSpPr>
            <a:spLocks noGrp="1"/>
          </p:cNvSpPr>
          <p:nvPr>
            <p:ph idx="1"/>
          </p:nvPr>
        </p:nvSpPr>
        <p:spPr>
          <a:xfrm>
            <a:off x="1154954" y="2603499"/>
            <a:ext cx="8825659" cy="3768725"/>
          </a:xfrm>
        </p:spPr>
        <p:txBody>
          <a:bodyPr>
            <a:normAutofit/>
          </a:bodyPr>
          <a:lstStyle/>
          <a:p>
            <a:r>
              <a:rPr lang="en-US" dirty="0"/>
              <a:t>They must understand key expectations associated with the position</a:t>
            </a:r>
          </a:p>
          <a:p>
            <a:r>
              <a:rPr lang="en-US" dirty="0"/>
              <a:t>Term, expected time commitment, duties</a:t>
            </a:r>
          </a:p>
          <a:p>
            <a:r>
              <a:rPr lang="en-US" dirty="0"/>
              <a:t>Remuneration</a:t>
            </a:r>
          </a:p>
          <a:p>
            <a:r>
              <a:rPr lang="en-US" dirty="0"/>
              <a:t>Confidentiality </a:t>
            </a:r>
          </a:p>
          <a:p>
            <a:r>
              <a:rPr lang="en-US" dirty="0"/>
              <a:t>Peer/committee evaluation process</a:t>
            </a:r>
          </a:p>
          <a:p>
            <a:r>
              <a:rPr lang="en-US" dirty="0"/>
              <a:t>Insurance and indemnity</a:t>
            </a:r>
          </a:p>
          <a:p>
            <a:r>
              <a:rPr lang="en-US" dirty="0"/>
              <a:t>Requirement to notify CDSS of a change in personal circumstances</a:t>
            </a:r>
          </a:p>
          <a:p>
            <a:r>
              <a:rPr lang="en-US" dirty="0"/>
              <a:t>Conflict of interest</a:t>
            </a:r>
          </a:p>
          <a:p>
            <a:r>
              <a:rPr lang="en-US" dirty="0"/>
              <a:t>Data protection</a:t>
            </a:r>
          </a:p>
        </p:txBody>
      </p:sp>
    </p:spTree>
    <p:extLst>
      <p:ext uri="{BB962C8B-B14F-4D97-AF65-F5344CB8AC3E}">
        <p14:creationId xmlns:p14="http://schemas.microsoft.com/office/powerpoint/2010/main" val="3754479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E188E-5A39-3F4E-8CF3-F38ABEED4748}"/>
              </a:ext>
            </a:extLst>
          </p:cNvPr>
          <p:cNvSpPr>
            <a:spLocks noGrp="1"/>
          </p:cNvSpPr>
          <p:nvPr>
            <p:ph type="title"/>
          </p:nvPr>
        </p:nvSpPr>
        <p:spPr/>
        <p:txBody>
          <a:bodyPr/>
          <a:lstStyle/>
          <a:p>
            <a:pPr algn="ctr"/>
            <a:r>
              <a:rPr lang="en-US" dirty="0"/>
              <a:t>Compensation</a:t>
            </a:r>
          </a:p>
        </p:txBody>
      </p:sp>
      <p:sp>
        <p:nvSpPr>
          <p:cNvPr id="3" name="Content Placeholder 2">
            <a:extLst>
              <a:ext uri="{FF2B5EF4-FFF2-40B4-BE49-F238E27FC236}">
                <a16:creationId xmlns:a16="http://schemas.microsoft.com/office/drawing/2014/main" id="{2EE0854D-1041-7B45-BE0A-1A04508D6BED}"/>
              </a:ext>
            </a:extLst>
          </p:cNvPr>
          <p:cNvSpPr>
            <a:spLocks noGrp="1"/>
          </p:cNvSpPr>
          <p:nvPr>
            <p:ph idx="1"/>
          </p:nvPr>
        </p:nvSpPr>
        <p:spPr/>
        <p:txBody>
          <a:bodyPr/>
          <a:lstStyle/>
          <a:p>
            <a:r>
              <a:rPr lang="en-US" dirty="0"/>
              <a:t>The council is responsible for determining the councilor’s compensation program – this is an inherent conflict so transparency is very important – a defined committee for this?</a:t>
            </a:r>
          </a:p>
          <a:p>
            <a:r>
              <a:rPr lang="en-US" dirty="0"/>
              <a:t>A fair compensation program must balance the interests of the members and it should be sufficient to adequately reward the councilor for their expertise and experience and the time devoted to the CDSS but it should not be so high as to potentially compromise the independence of the councilor, their ability to take a controversial stand on an important issue or their preparedness to resign on a matter of principle</a:t>
            </a:r>
          </a:p>
          <a:p>
            <a:r>
              <a:rPr lang="en-US" dirty="0"/>
              <a:t>Compensation could be provided thru CE……. (regulatory issue?)</a:t>
            </a:r>
          </a:p>
        </p:txBody>
      </p:sp>
    </p:spTree>
    <p:extLst>
      <p:ext uri="{BB962C8B-B14F-4D97-AF65-F5344CB8AC3E}">
        <p14:creationId xmlns:p14="http://schemas.microsoft.com/office/powerpoint/2010/main" val="2684512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A53E5-5B48-F240-9B8E-7C9C57F30601}"/>
              </a:ext>
            </a:extLst>
          </p:cNvPr>
          <p:cNvSpPr>
            <a:spLocks noGrp="1"/>
          </p:cNvSpPr>
          <p:nvPr>
            <p:ph type="title"/>
          </p:nvPr>
        </p:nvSpPr>
        <p:spPr/>
        <p:txBody>
          <a:bodyPr/>
          <a:lstStyle/>
          <a:p>
            <a:r>
              <a:rPr lang="en-US" dirty="0"/>
              <a:t>II) Skills, Leadership and Culture</a:t>
            </a:r>
          </a:p>
        </p:txBody>
      </p:sp>
      <p:sp>
        <p:nvSpPr>
          <p:cNvPr id="3" name="Content Placeholder 2">
            <a:extLst>
              <a:ext uri="{FF2B5EF4-FFF2-40B4-BE49-F238E27FC236}">
                <a16:creationId xmlns:a16="http://schemas.microsoft.com/office/drawing/2014/main" id="{6AFCDDE2-8176-8940-8BE9-0CC18EF20548}"/>
              </a:ext>
            </a:extLst>
          </p:cNvPr>
          <p:cNvSpPr>
            <a:spLocks noGrp="1"/>
          </p:cNvSpPr>
          <p:nvPr>
            <p:ph idx="1"/>
          </p:nvPr>
        </p:nvSpPr>
        <p:spPr>
          <a:xfrm>
            <a:off x="1154954" y="2603500"/>
            <a:ext cx="8825659" cy="3740150"/>
          </a:xfrm>
        </p:spPr>
        <p:txBody>
          <a:bodyPr>
            <a:normAutofit/>
          </a:bodyPr>
          <a:lstStyle/>
          <a:p>
            <a:r>
              <a:rPr lang="en-US" dirty="0"/>
              <a:t>What skills and experience should councilors and staff have</a:t>
            </a:r>
          </a:p>
          <a:p>
            <a:r>
              <a:rPr lang="en-US" dirty="0"/>
              <a:t>What personal characteristics should councilors possess</a:t>
            </a:r>
          </a:p>
          <a:p>
            <a:r>
              <a:rPr lang="en-US" dirty="0"/>
              <a:t>What positions are required on the Council</a:t>
            </a:r>
          </a:p>
          <a:p>
            <a:r>
              <a:rPr lang="en-US" dirty="0"/>
              <a:t>What skills are required by committee chairs and members</a:t>
            </a:r>
          </a:p>
          <a:p>
            <a:r>
              <a:rPr lang="en-US" dirty="0"/>
              <a:t>Does diversity matter</a:t>
            </a:r>
          </a:p>
          <a:p>
            <a:r>
              <a:rPr lang="en-US" dirty="0"/>
              <a:t>Comprehensive orientation for new councilors</a:t>
            </a:r>
          </a:p>
          <a:p>
            <a:r>
              <a:rPr lang="en-US" dirty="0"/>
              <a:t>Continuing education for councilors and staff</a:t>
            </a:r>
          </a:p>
          <a:p>
            <a:r>
              <a:rPr lang="en-US" dirty="0"/>
              <a:t>Board culture</a:t>
            </a:r>
          </a:p>
          <a:p>
            <a:r>
              <a:rPr lang="en-US" dirty="0"/>
              <a:t>Time commitment </a:t>
            </a:r>
          </a:p>
        </p:txBody>
      </p:sp>
    </p:spTree>
    <p:extLst>
      <p:ext uri="{BB962C8B-B14F-4D97-AF65-F5344CB8AC3E}">
        <p14:creationId xmlns:p14="http://schemas.microsoft.com/office/powerpoint/2010/main" val="21028999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240</TotalTime>
  <Words>1546</Words>
  <Application>Microsoft Macintosh PowerPoint</Application>
  <PresentationFormat>Widescreen</PresentationFormat>
  <Paragraphs>129</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Century Gothic</vt:lpstr>
      <vt:lpstr>Wingdings 3</vt:lpstr>
      <vt:lpstr>Ion Boardroom</vt:lpstr>
      <vt:lpstr>Building and Sustaining an Effective Council</vt:lpstr>
      <vt:lpstr>PowerPoint Presentation</vt:lpstr>
      <vt:lpstr>I) Structural Considerations</vt:lpstr>
      <vt:lpstr>Optimal CDSS Council size</vt:lpstr>
      <vt:lpstr>Independence requirements for councilors</vt:lpstr>
      <vt:lpstr>Roll of Membership in Selecting councilors </vt:lpstr>
      <vt:lpstr>What members should know before election to the council </vt:lpstr>
      <vt:lpstr>Compensation</vt:lpstr>
      <vt:lpstr>II) Skills, Leadership and Culture</vt:lpstr>
      <vt:lpstr>What skills and experience should  councilors and staff have </vt:lpstr>
      <vt:lpstr>What personal characteristics should councilors possess </vt:lpstr>
      <vt:lpstr>What positions are required on the CDSS Council </vt:lpstr>
      <vt:lpstr>What skills are required by committee chairs and members </vt:lpstr>
      <vt:lpstr>Does diversity matter </vt:lpstr>
      <vt:lpstr>Comprehensive orientation for new councilors </vt:lpstr>
      <vt:lpstr>Continuing education for councilors and staff </vt:lpstr>
      <vt:lpstr>Board / council culture </vt:lpstr>
      <vt:lpstr>Time commitment  </vt:lpstr>
      <vt:lpstr>III) Succession planning</vt:lpstr>
      <vt:lpstr>How should we plan for succession </vt:lpstr>
      <vt:lpstr>Should there be lengths on length of service </vt:lpstr>
      <vt:lpstr>Individual and Council Evaluations </vt:lpstr>
      <vt:lpstr>Chair Succession  </vt:lpstr>
      <vt:lpstr>How can councilor candidates be found How should boards evaluate candidates </vt:lpstr>
      <vt:lpstr>Getting it Right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and Sustaining an Effective Council</dc:title>
  <dc:creator>Todd Graham</dc:creator>
  <cp:lastModifiedBy>Todd Graham</cp:lastModifiedBy>
  <cp:revision>24</cp:revision>
  <dcterms:created xsi:type="dcterms:W3CDTF">2020-01-08T02:32:00Z</dcterms:created>
  <dcterms:modified xsi:type="dcterms:W3CDTF">2020-01-08T06:32:09Z</dcterms:modified>
</cp:coreProperties>
</file>