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21"/>
    <p:restoredTop sz="94632"/>
  </p:normalViewPr>
  <p:slideViewPr>
    <p:cSldViewPr snapToGrid="0" snapToObjects="1">
      <p:cViewPr varScale="1">
        <p:scale>
          <a:sx n="113" d="100"/>
          <a:sy n="113" d="100"/>
        </p:scale>
        <p:origin x="2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a:t>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a:t>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a:t>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a:t>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a:t>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a:t>1/8/20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a:t>1/8/20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a:t>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a:t>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a:t>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a:t>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a:t>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a:t>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a:t>1/8/20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a:t>1/8/20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a:t>1/8/20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a:t>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a:t>1/8/20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D0470-51F4-3841-AAC4-8C9B88AF4A4F}"/>
              </a:ext>
            </a:extLst>
          </p:cNvPr>
          <p:cNvSpPr>
            <a:spLocks noGrp="1"/>
          </p:cNvSpPr>
          <p:nvPr>
            <p:ph type="ctrTitle"/>
          </p:nvPr>
        </p:nvSpPr>
        <p:spPr/>
        <p:txBody>
          <a:bodyPr/>
          <a:lstStyle/>
          <a:p>
            <a:r>
              <a:rPr lang="en-US" dirty="0"/>
              <a:t>Peer Evaluation</a:t>
            </a:r>
          </a:p>
        </p:txBody>
      </p:sp>
      <p:sp>
        <p:nvSpPr>
          <p:cNvPr id="3" name="Subtitle 2">
            <a:extLst>
              <a:ext uri="{FF2B5EF4-FFF2-40B4-BE49-F238E27FC236}">
                <a16:creationId xmlns:a16="http://schemas.microsoft.com/office/drawing/2014/main" id="{2AB9F1DB-5202-6747-957E-3D8EACE7B6BA}"/>
              </a:ext>
            </a:extLst>
          </p:cNvPr>
          <p:cNvSpPr>
            <a:spLocks noGrp="1"/>
          </p:cNvSpPr>
          <p:nvPr>
            <p:ph type="subTitle" idx="1"/>
          </p:nvPr>
        </p:nvSpPr>
        <p:spPr/>
        <p:txBody>
          <a:bodyPr/>
          <a:lstStyle/>
          <a:p>
            <a:pPr algn="ctr"/>
            <a:r>
              <a:rPr lang="en-US" dirty="0"/>
              <a:t>A strong Council performance is vital to the </a:t>
            </a:r>
          </a:p>
          <a:p>
            <a:pPr algn="ctr"/>
            <a:r>
              <a:rPr lang="en-US" dirty="0"/>
              <a:t>success of the cdss</a:t>
            </a:r>
          </a:p>
        </p:txBody>
      </p:sp>
    </p:spTree>
    <p:extLst>
      <p:ext uri="{BB962C8B-B14F-4D97-AF65-F5344CB8AC3E}">
        <p14:creationId xmlns:p14="http://schemas.microsoft.com/office/powerpoint/2010/main" val="1870814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43387-D0BB-6F4E-9DC7-58FFBD499B4B}"/>
              </a:ext>
            </a:extLst>
          </p:cNvPr>
          <p:cNvSpPr>
            <a:spLocks noGrp="1"/>
          </p:cNvSpPr>
          <p:nvPr>
            <p:ph type="title"/>
          </p:nvPr>
        </p:nvSpPr>
        <p:spPr>
          <a:xfrm>
            <a:off x="860424" y="181256"/>
            <a:ext cx="9404723" cy="1400530"/>
          </a:xfrm>
        </p:spPr>
        <p:txBody>
          <a:bodyPr/>
          <a:lstStyle/>
          <a:p>
            <a:r>
              <a:rPr lang="en-US" dirty="0"/>
              <a:t>Are we ready for a philosophical change?</a:t>
            </a:r>
          </a:p>
        </p:txBody>
      </p:sp>
      <p:sp>
        <p:nvSpPr>
          <p:cNvPr id="3" name="Content Placeholder 2">
            <a:extLst>
              <a:ext uri="{FF2B5EF4-FFF2-40B4-BE49-F238E27FC236}">
                <a16:creationId xmlns:a16="http://schemas.microsoft.com/office/drawing/2014/main" id="{50B25AFB-80D3-1F45-91E1-41D0AE4F013E}"/>
              </a:ext>
            </a:extLst>
          </p:cNvPr>
          <p:cNvSpPr>
            <a:spLocks noGrp="1"/>
          </p:cNvSpPr>
          <p:nvPr>
            <p:ph idx="1"/>
          </p:nvPr>
        </p:nvSpPr>
        <p:spPr>
          <a:xfrm>
            <a:off x="1076021" y="1853248"/>
            <a:ext cx="10039957" cy="4933670"/>
          </a:xfrm>
        </p:spPr>
        <p:txBody>
          <a:bodyPr>
            <a:normAutofit lnSpcReduction="10000"/>
          </a:bodyPr>
          <a:lstStyle/>
          <a:p>
            <a:r>
              <a:rPr lang="en-US" dirty="0"/>
              <a:t>The CDSS has a relatively high turnover of councilors which means most of the councilors are unfamiliar with the knowledge and attributes of their peers</a:t>
            </a:r>
          </a:p>
          <a:p>
            <a:r>
              <a:rPr lang="en-US" dirty="0"/>
              <a:t> To solve this the CDSS must spend additional time and effort to create a council that is effective while displaying a virtuous cycle of respect, trust and candor </a:t>
            </a:r>
          </a:p>
          <a:p>
            <a:r>
              <a:rPr lang="en-US" dirty="0"/>
              <a:t>The CDSS has matured rapidly over the last decade and now has sufficient experience and commitment to collectively improve - peer review will yield the next level of results!</a:t>
            </a:r>
          </a:p>
          <a:p>
            <a:r>
              <a:rPr lang="en-US" dirty="0"/>
              <a:t>Who is in a better position to review our council, collectively and individually, than the council members themselves </a:t>
            </a:r>
          </a:p>
          <a:p>
            <a:r>
              <a:rPr lang="en-US" dirty="0"/>
              <a:t>A peer evaluation requires that the board will need consensus on the process and tool(s) to be used</a:t>
            </a:r>
          </a:p>
          <a:p>
            <a:r>
              <a:rPr lang="en-US" dirty="0"/>
              <a:t>The councilors must first feel comfortable with the concept before attaching consequences to the results</a:t>
            </a:r>
          </a:p>
        </p:txBody>
      </p:sp>
    </p:spTree>
    <p:extLst>
      <p:ext uri="{BB962C8B-B14F-4D97-AF65-F5344CB8AC3E}">
        <p14:creationId xmlns:p14="http://schemas.microsoft.com/office/powerpoint/2010/main" val="874016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4493-857F-8545-ABDF-AA8F22A40D15}"/>
              </a:ext>
            </a:extLst>
          </p:cNvPr>
          <p:cNvSpPr>
            <a:spLocks noGrp="1"/>
          </p:cNvSpPr>
          <p:nvPr>
            <p:ph type="title"/>
          </p:nvPr>
        </p:nvSpPr>
        <p:spPr/>
        <p:txBody>
          <a:bodyPr/>
          <a:lstStyle/>
          <a:p>
            <a:r>
              <a:rPr lang="en-US" dirty="0"/>
              <a:t>The Process…..</a:t>
            </a:r>
          </a:p>
        </p:txBody>
      </p:sp>
      <p:sp>
        <p:nvSpPr>
          <p:cNvPr id="3" name="Content Placeholder 2">
            <a:extLst>
              <a:ext uri="{FF2B5EF4-FFF2-40B4-BE49-F238E27FC236}">
                <a16:creationId xmlns:a16="http://schemas.microsoft.com/office/drawing/2014/main" id="{1F16F69D-41E6-A846-950C-77993C5E86CF}"/>
              </a:ext>
            </a:extLst>
          </p:cNvPr>
          <p:cNvSpPr>
            <a:spLocks noGrp="1"/>
          </p:cNvSpPr>
          <p:nvPr>
            <p:ph idx="1"/>
          </p:nvPr>
        </p:nvSpPr>
        <p:spPr>
          <a:xfrm>
            <a:off x="1104293" y="1438556"/>
            <a:ext cx="10554307" cy="5105119"/>
          </a:xfrm>
        </p:spPr>
        <p:txBody>
          <a:bodyPr/>
          <a:lstStyle/>
          <a:p>
            <a:r>
              <a:rPr lang="en-US" sz="2400" b="1" u="sng" dirty="0"/>
              <a:t>Step 1</a:t>
            </a:r>
            <a:r>
              <a:rPr lang="en-US" dirty="0"/>
              <a:t> – Determine objectives, format and criteria:</a:t>
            </a:r>
          </a:p>
          <a:p>
            <a:pPr marL="0" indent="0">
              <a:buNone/>
            </a:pPr>
            <a:r>
              <a:rPr lang="en-US" dirty="0"/>
              <a:t>	- start with mutually agreed-upon objectives </a:t>
            </a:r>
          </a:p>
          <a:p>
            <a:pPr marL="0" indent="0">
              <a:buNone/>
            </a:pPr>
            <a:r>
              <a:rPr lang="en-US" dirty="0"/>
              <a:t>	- collaborative discussion to determine peer evaluation objectives is often as valuable as the reviews themselves</a:t>
            </a:r>
          </a:p>
          <a:p>
            <a:pPr marL="0" indent="0">
              <a:buNone/>
            </a:pPr>
            <a:r>
              <a:rPr lang="en-US" dirty="0"/>
              <a:t>	- early evaluations are only used for councilor development </a:t>
            </a:r>
          </a:p>
          <a:p>
            <a:pPr marL="0" indent="0">
              <a:buNone/>
            </a:pPr>
            <a:r>
              <a:rPr lang="en-US" dirty="0"/>
              <a:t>	- once developed consequences can be attached to the evaluations</a:t>
            </a:r>
          </a:p>
          <a:p>
            <a:pPr marL="0" indent="0">
              <a:buNone/>
            </a:pPr>
            <a:r>
              <a:rPr lang="en-US" dirty="0"/>
              <a:t>	- must determine who will conduct and over see the process (Chair of Nomination Committee and the Council Chair?)</a:t>
            </a:r>
          </a:p>
          <a:p>
            <a:pPr marL="0" indent="0">
              <a:buNone/>
            </a:pPr>
            <a:r>
              <a:rPr lang="en-US" dirty="0"/>
              <a:t>	- plan the frequency of reviews</a:t>
            </a:r>
          </a:p>
          <a:p>
            <a:pPr marL="0" indent="0">
              <a:buNone/>
            </a:pPr>
            <a:r>
              <a:rPr lang="en-US" dirty="0"/>
              <a:t>	- the process must be both confidential and consequential</a:t>
            </a:r>
          </a:p>
          <a:p>
            <a:pPr marL="0" indent="0">
              <a:buNone/>
            </a:pPr>
            <a:r>
              <a:rPr lang="en-US" dirty="0"/>
              <a:t>	- choose a suitable format with both qualitative and quantitative input</a:t>
            </a:r>
          </a:p>
        </p:txBody>
      </p:sp>
    </p:spTree>
    <p:extLst>
      <p:ext uri="{BB962C8B-B14F-4D97-AF65-F5344CB8AC3E}">
        <p14:creationId xmlns:p14="http://schemas.microsoft.com/office/powerpoint/2010/main" val="3047058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93661-17D2-A141-889B-16B263B05A51}"/>
              </a:ext>
            </a:extLst>
          </p:cNvPr>
          <p:cNvSpPr>
            <a:spLocks noGrp="1"/>
          </p:cNvSpPr>
          <p:nvPr>
            <p:ph type="title"/>
          </p:nvPr>
        </p:nvSpPr>
        <p:spPr/>
        <p:txBody>
          <a:bodyPr/>
          <a:lstStyle/>
          <a:p>
            <a:r>
              <a:rPr lang="en-US" dirty="0"/>
              <a:t>The Process…..</a:t>
            </a:r>
          </a:p>
        </p:txBody>
      </p:sp>
      <p:sp>
        <p:nvSpPr>
          <p:cNvPr id="3" name="Content Placeholder 2">
            <a:extLst>
              <a:ext uri="{FF2B5EF4-FFF2-40B4-BE49-F238E27FC236}">
                <a16:creationId xmlns:a16="http://schemas.microsoft.com/office/drawing/2014/main" id="{100FDC47-7EEA-1047-83F8-9A72EABC5DE7}"/>
              </a:ext>
            </a:extLst>
          </p:cNvPr>
          <p:cNvSpPr>
            <a:spLocks noGrp="1"/>
          </p:cNvSpPr>
          <p:nvPr>
            <p:ph idx="1"/>
          </p:nvPr>
        </p:nvSpPr>
        <p:spPr>
          <a:xfrm>
            <a:off x="890588" y="1710018"/>
            <a:ext cx="10655301" cy="4195481"/>
          </a:xfrm>
        </p:spPr>
        <p:txBody>
          <a:bodyPr>
            <a:normAutofit/>
          </a:bodyPr>
          <a:lstStyle/>
          <a:p>
            <a:r>
              <a:rPr lang="en-US" sz="2400" b="1" u="sng" dirty="0"/>
              <a:t>Step 2 </a:t>
            </a:r>
            <a:r>
              <a:rPr lang="en-US" dirty="0"/>
              <a:t>– Conducting the peer evaluation</a:t>
            </a:r>
          </a:p>
          <a:p>
            <a:pPr marL="0" indent="0">
              <a:buNone/>
            </a:pPr>
            <a:r>
              <a:rPr lang="en-US" dirty="0"/>
              <a:t>	- confirm that all councilors realize that the purpose of the peer evaluations is to help members become more efficient</a:t>
            </a:r>
          </a:p>
          <a:p>
            <a:pPr marL="0" indent="0">
              <a:buNone/>
            </a:pPr>
            <a:r>
              <a:rPr lang="en-US" dirty="0"/>
              <a:t>	- conducting one-on-one interviews following a short, written questionnaire </a:t>
            </a:r>
          </a:p>
          <a:p>
            <a:pPr marL="0" indent="0">
              <a:buNone/>
            </a:pPr>
            <a:r>
              <a:rPr lang="en-US" dirty="0"/>
              <a:t>	- The councilor must clearly understand that the ultimate goal of the feedback is to ensure he/she is able to act on the information provided</a:t>
            </a:r>
          </a:p>
          <a:p>
            <a:pPr marL="0" indent="0">
              <a:buNone/>
            </a:pPr>
            <a:r>
              <a:rPr lang="en-US" dirty="0"/>
              <a:t>	- potential subject categories may include – Dental Knowledge, meeting preparation and participation, ability to handle conflict respectfully, ability to listen and consider other’s views, ability to pose challenging questions, how this person adds value to the council and ideas for becoming more effective</a:t>
            </a:r>
          </a:p>
        </p:txBody>
      </p:sp>
    </p:spTree>
    <p:extLst>
      <p:ext uri="{BB962C8B-B14F-4D97-AF65-F5344CB8AC3E}">
        <p14:creationId xmlns:p14="http://schemas.microsoft.com/office/powerpoint/2010/main" val="3565174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E6693-7F4E-2C4B-92D7-ABA1880301F3}"/>
              </a:ext>
            </a:extLst>
          </p:cNvPr>
          <p:cNvSpPr>
            <a:spLocks noGrp="1"/>
          </p:cNvSpPr>
          <p:nvPr>
            <p:ph type="title"/>
          </p:nvPr>
        </p:nvSpPr>
        <p:spPr/>
        <p:txBody>
          <a:bodyPr/>
          <a:lstStyle/>
          <a:p>
            <a:r>
              <a:rPr lang="en-US" dirty="0"/>
              <a:t>The Process…..</a:t>
            </a:r>
          </a:p>
        </p:txBody>
      </p:sp>
      <p:sp>
        <p:nvSpPr>
          <p:cNvPr id="3" name="Content Placeholder 2">
            <a:extLst>
              <a:ext uri="{FF2B5EF4-FFF2-40B4-BE49-F238E27FC236}">
                <a16:creationId xmlns:a16="http://schemas.microsoft.com/office/drawing/2014/main" id="{CCDD8D78-AA2A-0B44-B378-93BF6A609F5E}"/>
              </a:ext>
            </a:extLst>
          </p:cNvPr>
          <p:cNvSpPr>
            <a:spLocks noGrp="1"/>
          </p:cNvSpPr>
          <p:nvPr>
            <p:ph idx="1"/>
          </p:nvPr>
        </p:nvSpPr>
        <p:spPr>
          <a:xfrm>
            <a:off x="1074737" y="1967193"/>
            <a:ext cx="10298113" cy="4195481"/>
          </a:xfrm>
        </p:spPr>
        <p:txBody>
          <a:bodyPr/>
          <a:lstStyle/>
          <a:p>
            <a:r>
              <a:rPr lang="en-US" sz="2400" b="1" u="sng" dirty="0"/>
              <a:t>Step 3</a:t>
            </a:r>
            <a:r>
              <a:rPr lang="en-US" dirty="0"/>
              <a:t> - using the results</a:t>
            </a:r>
          </a:p>
          <a:p>
            <a:pPr marL="0" indent="0">
              <a:buNone/>
            </a:pPr>
            <a:r>
              <a:rPr lang="en-US" dirty="0"/>
              <a:t>	- deliver the peer evaluation results promptly</a:t>
            </a:r>
          </a:p>
          <a:p>
            <a:pPr marL="0" indent="0">
              <a:buNone/>
            </a:pPr>
            <a:r>
              <a:rPr lang="en-US" dirty="0"/>
              <a:t>	- expect some of the council members to be surprised by the feedback</a:t>
            </a:r>
          </a:p>
          <a:p>
            <a:pPr marL="0" indent="0">
              <a:buNone/>
            </a:pPr>
            <a:r>
              <a:rPr lang="en-US" dirty="0"/>
              <a:t>	- fold the results into the full-Council evaluation</a:t>
            </a:r>
          </a:p>
          <a:p>
            <a:pPr marL="0" indent="0">
              <a:buNone/>
            </a:pPr>
            <a:r>
              <a:rPr lang="en-US" dirty="0"/>
              <a:t>	- may be an ideal method for the assignment of committee chairs</a:t>
            </a:r>
          </a:p>
          <a:p>
            <a:pPr marL="0" indent="0">
              <a:buNone/>
            </a:pPr>
            <a:r>
              <a:rPr lang="en-US" dirty="0"/>
              <a:t>	- may prompt the councilor to seek an outside learning opportunity (a good council would be wise to encourage councilors to individually pursue development opportunities)</a:t>
            </a:r>
          </a:p>
          <a:p>
            <a:pPr marL="0" indent="0">
              <a:buNone/>
            </a:pPr>
            <a:r>
              <a:rPr lang="en-US" dirty="0"/>
              <a:t>	- must be prepared to balance relative strengths and weaknesses of councilor</a:t>
            </a:r>
          </a:p>
        </p:txBody>
      </p:sp>
    </p:spTree>
    <p:extLst>
      <p:ext uri="{BB962C8B-B14F-4D97-AF65-F5344CB8AC3E}">
        <p14:creationId xmlns:p14="http://schemas.microsoft.com/office/powerpoint/2010/main" val="39758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0D697-63FD-1947-8996-4BF9FFF6747A}"/>
              </a:ext>
            </a:extLst>
          </p:cNvPr>
          <p:cNvSpPr>
            <a:spLocks noGrp="1"/>
          </p:cNvSpPr>
          <p:nvPr>
            <p:ph type="title"/>
          </p:nvPr>
        </p:nvSpPr>
        <p:spPr/>
        <p:txBody>
          <a:bodyPr/>
          <a:lstStyle/>
          <a:p>
            <a:r>
              <a:rPr lang="en-US" dirty="0"/>
              <a:t>The Process…..</a:t>
            </a:r>
          </a:p>
        </p:txBody>
      </p:sp>
      <p:sp>
        <p:nvSpPr>
          <p:cNvPr id="3" name="Content Placeholder 2">
            <a:extLst>
              <a:ext uri="{FF2B5EF4-FFF2-40B4-BE49-F238E27FC236}">
                <a16:creationId xmlns:a16="http://schemas.microsoft.com/office/drawing/2014/main" id="{A88D0BB2-3A4A-1447-9A9F-B53D664254D9}"/>
              </a:ext>
            </a:extLst>
          </p:cNvPr>
          <p:cNvSpPr>
            <a:spLocks noGrp="1"/>
          </p:cNvSpPr>
          <p:nvPr>
            <p:ph idx="1"/>
          </p:nvPr>
        </p:nvSpPr>
        <p:spPr>
          <a:xfrm>
            <a:off x="1103312" y="2052918"/>
            <a:ext cx="10298113" cy="4195481"/>
          </a:xfrm>
        </p:spPr>
        <p:txBody>
          <a:bodyPr/>
          <a:lstStyle/>
          <a:p>
            <a:r>
              <a:rPr lang="en-US" sz="2400" b="1" u="sng" dirty="0"/>
              <a:t>Step 4 </a:t>
            </a:r>
            <a:r>
              <a:rPr lang="en-US" dirty="0"/>
              <a:t>– Fine tuning the evaluation process</a:t>
            </a:r>
          </a:p>
          <a:p>
            <a:pPr marL="0" indent="0">
              <a:buNone/>
            </a:pPr>
            <a:r>
              <a:rPr lang="en-US" dirty="0"/>
              <a:t>	- when designing the evaluation objectives create a game plan for how to evaluate the overall process</a:t>
            </a:r>
          </a:p>
          <a:p>
            <a:pPr marL="0" indent="0">
              <a:buNone/>
            </a:pPr>
            <a:r>
              <a:rPr lang="en-US" dirty="0"/>
              <a:t>	- this could be a simple roundtable discussion</a:t>
            </a:r>
          </a:p>
          <a:p>
            <a:pPr marL="0" indent="0">
              <a:buNone/>
            </a:pPr>
            <a:r>
              <a:rPr lang="en-US" dirty="0"/>
              <a:t>	- results should be prioritized to be addressed in the coming year </a:t>
            </a:r>
          </a:p>
          <a:p>
            <a:pPr marL="0" indent="0">
              <a:buNone/>
            </a:pPr>
            <a:r>
              <a:rPr lang="en-US" dirty="0"/>
              <a:t>	- the council should support the acts of the individual members and act on the recommendations in their evaluations</a:t>
            </a:r>
          </a:p>
        </p:txBody>
      </p:sp>
    </p:spTree>
    <p:extLst>
      <p:ext uri="{BB962C8B-B14F-4D97-AF65-F5344CB8AC3E}">
        <p14:creationId xmlns:p14="http://schemas.microsoft.com/office/powerpoint/2010/main" val="99104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C69D43-08E4-A046-92DC-3712977070AA}"/>
              </a:ext>
            </a:extLst>
          </p:cNvPr>
          <p:cNvSpPr>
            <a:spLocks noGrp="1"/>
          </p:cNvSpPr>
          <p:nvPr>
            <p:ph idx="1"/>
          </p:nvPr>
        </p:nvSpPr>
        <p:spPr>
          <a:xfrm>
            <a:off x="1503362" y="1538568"/>
            <a:ext cx="8946541" cy="4195481"/>
          </a:xfrm>
        </p:spPr>
        <p:txBody>
          <a:bodyPr/>
          <a:lstStyle/>
          <a:p>
            <a:pPr>
              <a:buFontTx/>
              <a:buChar char="-"/>
            </a:pPr>
            <a:r>
              <a:rPr lang="en-US" dirty="0"/>
              <a:t>Peer evaluations are very useful for new council members, especially those who have not served on a board or council before</a:t>
            </a:r>
          </a:p>
          <a:p>
            <a:pPr marL="0" indent="0">
              <a:buNone/>
            </a:pPr>
            <a:r>
              <a:rPr lang="en-US" dirty="0"/>
              <a:t>			- straightforward insight into the expectations of their peers</a:t>
            </a:r>
          </a:p>
          <a:p>
            <a:pPr marL="0" indent="0">
              <a:buNone/>
            </a:pPr>
            <a:r>
              <a:rPr lang="en-US" dirty="0"/>
              <a:t>			- what is appropriate during the meetings</a:t>
            </a:r>
          </a:p>
          <a:p>
            <a:pPr marL="0" indent="0">
              <a:buNone/>
            </a:pPr>
            <a:r>
              <a:rPr lang="en-US" dirty="0"/>
              <a:t>			- when to offer comments or information</a:t>
            </a:r>
          </a:p>
          <a:p>
            <a:pPr marL="0" indent="0">
              <a:buNone/>
            </a:pPr>
            <a:endParaRPr lang="en-US" dirty="0"/>
          </a:p>
          <a:p>
            <a:pPr marL="0" indent="0" algn="ctr">
              <a:buNone/>
            </a:pPr>
            <a:r>
              <a:rPr lang="en-US" sz="2800" b="1" dirty="0"/>
              <a:t>Peer evaluations not only help each other grow, but also help a council reach a higher state of overall excellence!</a:t>
            </a:r>
          </a:p>
        </p:txBody>
      </p:sp>
    </p:spTree>
    <p:extLst>
      <p:ext uri="{BB962C8B-B14F-4D97-AF65-F5344CB8AC3E}">
        <p14:creationId xmlns:p14="http://schemas.microsoft.com/office/powerpoint/2010/main" val="13656299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1059</TotalTime>
  <Words>228</Words>
  <Application>Microsoft Macintosh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Peer Evaluation</vt:lpstr>
      <vt:lpstr>Are we ready for a philosophical change?</vt:lpstr>
      <vt:lpstr>The Process…..</vt:lpstr>
      <vt:lpstr>The Process…..</vt:lpstr>
      <vt:lpstr>The Process…..</vt:lpstr>
      <vt:lpstr>The Process…..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Evaluation</dc:title>
  <dc:creator>Todd Graham</dc:creator>
  <cp:lastModifiedBy>Todd Graham</cp:lastModifiedBy>
  <cp:revision>12</cp:revision>
  <dcterms:created xsi:type="dcterms:W3CDTF">2020-01-01T01:52:13Z</dcterms:created>
  <dcterms:modified xsi:type="dcterms:W3CDTF">2020-01-08T22:15:12Z</dcterms:modified>
</cp:coreProperties>
</file>