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30"/>
  </p:notesMasterIdLst>
  <p:sldIdLst>
    <p:sldId id="438" r:id="rId6"/>
    <p:sldId id="298" r:id="rId7"/>
    <p:sldId id="419" r:id="rId8"/>
    <p:sldId id="418" r:id="rId9"/>
    <p:sldId id="433" r:id="rId10"/>
    <p:sldId id="403" r:id="rId11"/>
    <p:sldId id="411" r:id="rId12"/>
    <p:sldId id="312" r:id="rId13"/>
    <p:sldId id="304" r:id="rId14"/>
    <p:sldId id="408" r:id="rId15"/>
    <p:sldId id="417" r:id="rId16"/>
    <p:sldId id="397" r:id="rId17"/>
    <p:sldId id="409" r:id="rId18"/>
    <p:sldId id="332" r:id="rId19"/>
    <p:sldId id="331" r:id="rId20"/>
    <p:sldId id="330" r:id="rId21"/>
    <p:sldId id="428" r:id="rId22"/>
    <p:sldId id="435" r:id="rId23"/>
    <p:sldId id="407" r:id="rId24"/>
    <p:sldId id="430" r:id="rId25"/>
    <p:sldId id="429" r:id="rId26"/>
    <p:sldId id="410" r:id="rId27"/>
    <p:sldId id="436" r:id="rId28"/>
    <p:sldId id="432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 Gillespie" initials="G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99"/>
    <a:srgbClr val="FFFF99"/>
    <a:srgbClr val="CCFFCC"/>
    <a:srgbClr val="FFFFCC"/>
    <a:srgbClr val="F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r">
              <a:defRPr sz="1200"/>
            </a:lvl1pPr>
          </a:lstStyle>
          <a:p>
            <a:fld id="{803893F9-ADCE-43C9-9E1D-2A194B76920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7" tIns="46649" rIns="93297" bIns="466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97" tIns="46649" rIns="93297" bIns="466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2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r">
              <a:defRPr sz="1200"/>
            </a:lvl1pPr>
          </a:lstStyle>
          <a:p>
            <a:fld id="{D626250C-6CF7-46A8-9231-12C6273BA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Hi hi 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3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2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  <a:p>
            <a:endParaRPr lang="en-CA" b="1"/>
          </a:p>
          <a:p>
            <a:endParaRPr lang="en-CA" b="1"/>
          </a:p>
          <a:p>
            <a:endParaRPr lang="en-CA" b="1"/>
          </a:p>
          <a:p>
            <a:r>
              <a:rPr lang="en-CA" b="1"/>
              <a:t>1. Avoid simply arguing for your own solutions</a:t>
            </a:r>
          </a:p>
          <a:p>
            <a:endParaRPr lang="en-CA" b="1"/>
          </a:p>
          <a:p>
            <a:r>
              <a:rPr lang="en-CA" b="1"/>
              <a:t>2. Don’t change your mind simply to avoid conflict</a:t>
            </a:r>
          </a:p>
          <a:p>
            <a:endParaRPr lang="en-CA" b="1"/>
          </a:p>
          <a:p>
            <a:r>
              <a:rPr lang="en-CA" b="1"/>
              <a:t>3. But only until they know what you believe</a:t>
            </a:r>
          </a:p>
          <a:p>
            <a:endParaRPr lang="en-CA" b="1"/>
          </a:p>
          <a:p>
            <a:r>
              <a:rPr lang="en-CA" b="1"/>
              <a:t>4. Don’t change your mind  prematurely</a:t>
            </a:r>
          </a:p>
          <a:p>
            <a:endParaRPr lang="en-CA" b="1"/>
          </a:p>
          <a:p>
            <a:r>
              <a:rPr lang="en-CA" b="1"/>
              <a:t>5. Help the group arrive at the best solution don’t try to win the argument</a:t>
            </a:r>
          </a:p>
          <a:p>
            <a:endParaRPr lang="en-CA" b="1"/>
          </a:p>
          <a:p>
            <a:r>
              <a:rPr lang="en-CA" b="1"/>
              <a:t>6. These are areas new insights are likely to be discovered</a:t>
            </a:r>
          </a:p>
          <a:p>
            <a:endParaRPr lang="en-CA" b="1"/>
          </a:p>
          <a:p>
            <a:r>
              <a:rPr lang="en-CA" b="1"/>
              <a:t>7. Listen carefully to views that differ from your own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  <a:p>
            <a:endParaRPr lang="en-CA" b="1"/>
          </a:p>
          <a:p>
            <a:endParaRPr lang="en-CA" b="1"/>
          </a:p>
          <a:p>
            <a:endParaRPr lang="en-CA" b="1"/>
          </a:p>
          <a:p>
            <a:r>
              <a:rPr lang="en-CA" b="1"/>
              <a:t>1. Avoid simply arguing for your own solutions</a:t>
            </a:r>
          </a:p>
          <a:p>
            <a:endParaRPr lang="en-CA" b="1"/>
          </a:p>
          <a:p>
            <a:r>
              <a:rPr lang="en-CA" b="1"/>
              <a:t>2. Don’t change your mind simply to avoid conflict</a:t>
            </a:r>
          </a:p>
          <a:p>
            <a:endParaRPr lang="en-CA" b="1"/>
          </a:p>
          <a:p>
            <a:r>
              <a:rPr lang="en-CA" b="1"/>
              <a:t>3. But only until they know what you believe</a:t>
            </a:r>
          </a:p>
          <a:p>
            <a:endParaRPr lang="en-CA" b="1"/>
          </a:p>
          <a:p>
            <a:r>
              <a:rPr lang="en-CA" b="1"/>
              <a:t>4. Don’t change your mind  prematurely</a:t>
            </a:r>
          </a:p>
          <a:p>
            <a:endParaRPr lang="en-CA" b="1"/>
          </a:p>
          <a:p>
            <a:r>
              <a:rPr lang="en-CA" b="1"/>
              <a:t>5. Help the group arrive at the best solution don’t try to win the argument</a:t>
            </a:r>
          </a:p>
          <a:p>
            <a:endParaRPr lang="en-CA" b="1"/>
          </a:p>
          <a:p>
            <a:r>
              <a:rPr lang="en-CA" b="1"/>
              <a:t>6. These are areas new insights are likely to be discovered</a:t>
            </a:r>
          </a:p>
          <a:p>
            <a:endParaRPr lang="en-CA" b="1"/>
          </a:p>
          <a:p>
            <a:r>
              <a:rPr lang="en-CA" b="1"/>
              <a:t>7. Listen carefully to views that differ from your own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Background </a:t>
            </a:r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530">
              <a:defRPr/>
            </a:pPr>
            <a:fld id="{B8D08D2C-210F-4277-8897-C5BF23720FB8}" type="slidenum">
              <a:rPr lang="en-US">
                <a:solidFill>
                  <a:prstClr val="black"/>
                </a:solidFill>
                <a:latin typeface="Calibri"/>
              </a:rPr>
              <a:pPr defTabSz="905530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8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9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9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8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1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4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21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4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1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>
        <p14:ferris dir="l"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9FC4C-362F-B49F-D815-2ECED68BD4DE}"/>
              </a:ext>
            </a:extLst>
          </p:cNvPr>
          <p:cNvSpPr txBox="1"/>
          <p:nvPr/>
        </p:nvSpPr>
        <p:spPr>
          <a:xfrm>
            <a:off x="0" y="228600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77C0-653F-8C00-622E-18B5A0240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/>
              <a:t>Council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54C13-8BB6-CD66-FA13-D1214E5DF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3588" y="5410200"/>
            <a:ext cx="3657600" cy="762000"/>
          </a:xfrm>
        </p:spPr>
        <p:txBody>
          <a:bodyPr/>
          <a:lstStyle/>
          <a:p>
            <a:r>
              <a:rPr lang="en-CA" dirty="0"/>
              <a:t>January 2024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57267-DB3C-A7E2-3FA5-78C657DD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811" y="3797481"/>
            <a:ext cx="2167154" cy="14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671889C-0C4E-2E28-46A7-F3E0C0B19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92638"/>
            <a:ext cx="1249367" cy="8645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0176A9-C08A-2540-6491-C38C3551C905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6912" y="2713911"/>
            <a:ext cx="1288" cy="26086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881735"/>
            <a:ext cx="2819400" cy="830997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CA" sz="2400" dirty="0">
                <a:solidFill>
                  <a:srgbClr val="00B050"/>
                </a:solidFill>
              </a:rPr>
              <a:t>      </a:t>
            </a:r>
            <a:r>
              <a:rPr lang="en-CA" sz="2400" b="1" dirty="0"/>
              <a:t>Exec Dir</a:t>
            </a:r>
            <a:endParaRPr lang="en-US" sz="2400" b="1" dirty="0"/>
          </a:p>
          <a:p>
            <a:r>
              <a:rPr lang="en-US" sz="2400" dirty="0">
                <a:solidFill>
                  <a:srgbClr val="00B050"/>
                </a:solidFill>
              </a:rPr>
              <a:t>           </a:t>
            </a:r>
            <a:r>
              <a:rPr lang="en-US" dirty="0"/>
              <a:t>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0"/>
            <a:ext cx="2667000" cy="830997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          </a:t>
            </a:r>
            <a:r>
              <a:rPr lang="en-US" sz="2400" b="1"/>
              <a:t>Registrar</a:t>
            </a:r>
          </a:p>
          <a:p>
            <a:r>
              <a:rPr lang="en-US" sz="2400">
                <a:solidFill>
                  <a:srgbClr val="00B050"/>
                </a:solidFill>
              </a:rPr>
              <a:t>   </a:t>
            </a:r>
            <a:r>
              <a:rPr lang="en-US"/>
              <a:t>Regulatory compliance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3893403"/>
            <a:ext cx="1828800" cy="830997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       </a:t>
            </a:r>
            <a:r>
              <a:rPr lang="en-US" sz="2400" b="1"/>
              <a:t>Chair</a:t>
            </a:r>
          </a:p>
          <a:p>
            <a:r>
              <a:rPr lang="en-US" sz="2400">
                <a:solidFill>
                  <a:srgbClr val="00B050"/>
                </a:solidFill>
              </a:rPr>
              <a:t>    </a:t>
            </a:r>
            <a:r>
              <a:rPr lang="en-US"/>
              <a:t>Governance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76400" y="3497997"/>
            <a:ext cx="1219200" cy="3899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3497997"/>
            <a:ext cx="1752600" cy="3836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0"/>
          </p:cNvCxnSpPr>
          <p:nvPr/>
        </p:nvCxnSpPr>
        <p:spPr>
          <a:xfrm>
            <a:off x="2895600" y="3497997"/>
            <a:ext cx="4876800" cy="39540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7800" y="2190691"/>
            <a:ext cx="6324600" cy="52322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                                     </a:t>
            </a:r>
            <a:r>
              <a:rPr lang="en-US" sz="2800" b="1"/>
              <a:t>Council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2303" y="5105400"/>
            <a:ext cx="2209800" cy="461665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     </a:t>
            </a:r>
            <a:r>
              <a:rPr lang="en-US" sz="2400"/>
              <a:t>Admin Staff</a:t>
            </a:r>
          </a:p>
        </p:txBody>
      </p:sp>
      <p:cxnSp>
        <p:nvCxnSpPr>
          <p:cNvPr id="27" name="Straight Connector 26"/>
          <p:cNvCxnSpPr>
            <a:stCxn id="10" idx="2"/>
            <a:endCxn id="26" idx="0"/>
          </p:cNvCxnSpPr>
          <p:nvPr/>
        </p:nvCxnSpPr>
        <p:spPr>
          <a:xfrm>
            <a:off x="1790700" y="4712732"/>
            <a:ext cx="6503" cy="39266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9100" y="43053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6600"/>
                </a:solidFill>
              </a:rPr>
              <a:t>Pre-Boardroom:  Accountability Structure</a:t>
            </a:r>
            <a:endParaRPr lang="en-US" sz="3600" b="1" u="sng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1306831"/>
            <a:ext cx="4267200" cy="70788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Minister of Health                       </a:t>
            </a:r>
            <a:r>
              <a:rPr lang="en-US" sz="1200" b="1"/>
              <a:t> </a:t>
            </a:r>
            <a:r>
              <a:rPr lang="en-CA" sz="1200" b="1"/>
              <a:t>            </a:t>
            </a:r>
            <a:r>
              <a:rPr lang="en-US" sz="1200" b="1" i="1"/>
              <a:t>Membership </a:t>
            </a:r>
          </a:p>
        </p:txBody>
      </p:sp>
      <p:sp>
        <p:nvSpPr>
          <p:cNvPr id="35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10</a:t>
            </a:fld>
            <a:endParaRPr lang="en-US" sz="900"/>
          </a:p>
        </p:txBody>
      </p:sp>
      <p:sp>
        <p:nvSpPr>
          <p:cNvPr id="25" name="TextBox 24"/>
          <p:cNvSpPr txBox="1"/>
          <p:nvPr/>
        </p:nvSpPr>
        <p:spPr>
          <a:xfrm>
            <a:off x="3962400" y="5105400"/>
            <a:ext cx="4343400" cy="646331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CA" cap="all" dirty="0"/>
              <a:t>COORDINATOR PROFESSIONAL STANDARDS &amp; COMPLAINT PROCESS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22697" y="4724400"/>
            <a:ext cx="6503" cy="39266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5000" y="2974777"/>
            <a:ext cx="5410200" cy="52322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/>
              <a:t>   President and Executive Council</a:t>
            </a:r>
          </a:p>
        </p:txBody>
      </p:sp>
    </p:spTree>
    <p:extLst>
      <p:ext uri="{BB962C8B-B14F-4D97-AF65-F5344CB8AC3E}">
        <p14:creationId xmlns:p14="http://schemas.microsoft.com/office/powerpoint/2010/main" val="11849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  <p:bldP spid="26" grpId="0" animBg="1"/>
      <p:bldP spid="19" grpId="0" animBg="1"/>
      <p:bldP spid="25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F48B102-431F-1626-AC5C-5A589A7FB55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2273" r="20252" b="38636"/>
          <a:stretch/>
        </p:blipFill>
        <p:spPr>
          <a:xfrm>
            <a:off x="509155" y="3927993"/>
            <a:ext cx="4062845" cy="1783080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11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609600" y="304800"/>
            <a:ext cx="773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Meeting format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3809" y="1543212"/>
            <a:ext cx="3542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Action items due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Decision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Governance</a:t>
            </a:r>
          </a:p>
          <a:p>
            <a:pPr marL="914400" lvl="1" indent="-457200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Task Calendar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Discussion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New action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Closing In Camera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131" y="1543298"/>
            <a:ext cx="3924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Agenda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Procedural / Consent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Open In Camera (optional)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Quorum Confirmation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Consent items</a:t>
            </a:r>
          </a:p>
          <a:p>
            <a:pPr marL="1371600" lvl="2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Previous minutes</a:t>
            </a:r>
          </a:p>
          <a:p>
            <a:pPr marL="1371600" lvl="2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Reports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6" t="19629" r="5846" b="-19629"/>
          <a:stretch/>
        </p:blipFill>
        <p:spPr>
          <a:xfrm>
            <a:off x="4512521" y="3927993"/>
            <a:ext cx="3830460" cy="2232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16C2C0-821B-A42D-99E3-BC0E92E7D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899" y="571978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AE3FBC-3391-4765-DF36-398C43C50CBD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72868" y="2038639"/>
            <a:ext cx="6835846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To exercise the care, diligence, and</a:t>
            </a:r>
          </a:p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skill of a reasonably prudent person</a:t>
            </a:r>
          </a:p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in comparable circumstances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12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473310" y="298520"/>
            <a:ext cx="7434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Duty of Care</a:t>
            </a:r>
            <a:endParaRPr lang="en-US" sz="4000" b="1" u="sng">
              <a:solidFill>
                <a:srgbClr val="0066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583F61-DA4D-5F15-6AE7-56E899795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65A829E-75A8-28C7-C1E3-71FEAD0DAE7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13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609600" y="312003"/>
            <a:ext cx="3079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Boardroom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402" y="4182299"/>
            <a:ext cx="823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n-CA" sz="3200" b="1" u="sng" dirty="0">
                <a:solidFill>
                  <a:srgbClr val="006600"/>
                </a:solidFill>
              </a:rPr>
              <a:t>Fiduciary Duty</a:t>
            </a:r>
            <a:r>
              <a:rPr lang="en-CA" sz="3200" dirty="0"/>
              <a:t>:</a:t>
            </a:r>
            <a:br>
              <a:rPr lang="en-CA" sz="3200" dirty="0"/>
            </a:br>
            <a:r>
              <a:rPr lang="en-CA" sz="3200" i="1" dirty="0"/>
              <a:t>To act honestly and in good faith with a view to the </a:t>
            </a:r>
            <a:r>
              <a:rPr lang="en-CA" sz="3200" i="1" u="sng" dirty="0"/>
              <a:t>long-term</a:t>
            </a:r>
            <a:r>
              <a:rPr lang="en-CA" sz="3200" i="1" dirty="0"/>
              <a:t> best interests of CDSS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402" y="1455003"/>
            <a:ext cx="7166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6600"/>
                </a:solidFill>
              </a:rPr>
              <a:t>Duty of Obedience</a:t>
            </a:r>
            <a:r>
              <a:rPr lang="en-US" sz="3200" dirty="0"/>
              <a:t>: </a:t>
            </a:r>
            <a:br>
              <a:rPr lang="en-US" sz="3200" dirty="0"/>
            </a:br>
            <a:r>
              <a:rPr lang="en-US" sz="3200" i="1" dirty="0"/>
              <a:t>Faithful to the Vision, Mission,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402" y="2890391"/>
            <a:ext cx="5261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6600"/>
                </a:solidFill>
              </a:rPr>
              <a:t>Duty of Loyalty</a:t>
            </a:r>
            <a:r>
              <a:rPr lang="en-US" sz="3200" b="1" i="1" u="sng" dirty="0">
                <a:solidFill>
                  <a:srgbClr val="006600"/>
                </a:solidFill>
              </a:rPr>
              <a:t>:</a:t>
            </a:r>
            <a:br>
              <a:rPr lang="en-US" sz="3200" b="1" i="1" u="sng" dirty="0">
                <a:solidFill>
                  <a:srgbClr val="006600"/>
                </a:solidFill>
              </a:rPr>
            </a:br>
            <a:r>
              <a:rPr lang="en-US" sz="3200" i="1" dirty="0"/>
              <a:t>Undivided allegiance to CDSS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564AEF-A406-A136-99AA-D5EDAD9D5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6596A98-7E1E-9DF6-724E-C1811C251835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380620" y="2166494"/>
            <a:ext cx="4876800" cy="2427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200" dirty="0"/>
              <a:t>Regulatory and operational planning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200" dirty="0"/>
              <a:t>Doing things </a:t>
            </a:r>
            <a:r>
              <a:rPr lang="en-CA" sz="2000" dirty="0"/>
              <a:t>right</a:t>
            </a:r>
            <a:br>
              <a:rPr lang="en-CA" sz="2000" dirty="0"/>
            </a:br>
            <a:r>
              <a:rPr lang="en-CA" sz="1300" i="1" dirty="0"/>
              <a:t>implement policy, mitigate risk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Financial management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Measuring &amp; monitoring results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Management Committees – Task forces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Building the team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9999" y="2150082"/>
            <a:ext cx="3505200" cy="242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Strategic planning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Doing the right things</a:t>
            </a:r>
            <a:br>
              <a:rPr lang="en-CA" sz="2000" dirty="0"/>
            </a:br>
            <a:r>
              <a:rPr lang="en-CA" sz="1200" dirty="0"/>
              <a:t> </a:t>
            </a:r>
            <a:r>
              <a:rPr lang="en-CA" sz="1200" i="1" dirty="0"/>
              <a:t>set policy, risk awareness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Financial oversight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Evaluating performance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Governance Committees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Building Council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57349" y="1251481"/>
            <a:ext cx="3176451" cy="9445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/>
              <a:t>Council Role - </a:t>
            </a:r>
            <a:r>
              <a:rPr lang="en-CA" sz="2000" b="1" i="1" dirty="0"/>
              <a:t>Oversight</a:t>
            </a:r>
            <a:br>
              <a:rPr lang="en-CA" sz="2400" b="1" i="1" dirty="0"/>
            </a:br>
            <a:r>
              <a:rPr lang="en-CA" sz="2400" b="1" i="1" dirty="0">
                <a:solidFill>
                  <a:srgbClr val="006600"/>
                </a:solidFill>
              </a:rPr>
              <a:t>The What </a:t>
            </a:r>
            <a:r>
              <a:rPr lang="en-CA" sz="1400" b="1" i="1" dirty="0">
                <a:solidFill>
                  <a:srgbClr val="006600"/>
                </a:solidFill>
              </a:rPr>
              <a:t>(policy)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282440" y="1272157"/>
            <a:ext cx="4319451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err="1"/>
              <a:t>Mgmnt</a:t>
            </a:r>
            <a:r>
              <a:rPr lang="en-CA" sz="2000" b="1" dirty="0"/>
              <a:t> Role –</a:t>
            </a:r>
            <a:r>
              <a:rPr lang="en-CA" sz="2000" b="1" i="1" dirty="0"/>
              <a:t> Regulating &amp; Operating</a:t>
            </a:r>
            <a:br>
              <a:rPr lang="en-CA" sz="2400" b="1" i="1" dirty="0"/>
            </a:br>
            <a:r>
              <a:rPr lang="en-CA" sz="2400" b="1" i="1" dirty="0">
                <a:solidFill>
                  <a:srgbClr val="006600"/>
                </a:solidFill>
              </a:rPr>
              <a:t>The How </a:t>
            </a:r>
            <a:r>
              <a:rPr lang="en-CA" sz="1400" b="1" i="1" dirty="0">
                <a:solidFill>
                  <a:srgbClr val="006600"/>
                </a:solidFill>
              </a:rPr>
              <a:t>(procedure)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107" y="4707918"/>
            <a:ext cx="7272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6600"/>
                </a:solidFill>
              </a:rPr>
              <a:t> Achieving Success:</a:t>
            </a:r>
            <a:r>
              <a:rPr lang="en-US" sz="3200" dirty="0">
                <a:solidFill>
                  <a:srgbClr val="006600"/>
                </a:solidFill>
              </a:rPr>
              <a:t>  </a:t>
            </a:r>
            <a:br>
              <a:rPr lang="en-US" sz="3200" dirty="0">
                <a:solidFill>
                  <a:srgbClr val="006600"/>
                </a:solidFill>
              </a:rPr>
            </a:br>
            <a:r>
              <a:rPr lang="en-US" sz="3200" dirty="0">
                <a:solidFill>
                  <a:srgbClr val="006600"/>
                </a:solidFill>
              </a:rPr>
              <a:t> Council </a:t>
            </a:r>
            <a:r>
              <a:rPr lang="en-US" sz="3200" b="1" i="1" dirty="0">
                <a:solidFill>
                  <a:srgbClr val="006600"/>
                </a:solidFill>
              </a:rPr>
              <a:t>oversight</a:t>
            </a:r>
            <a:r>
              <a:rPr lang="en-US" sz="3200" dirty="0">
                <a:solidFill>
                  <a:srgbClr val="006600"/>
                </a:solidFill>
              </a:rPr>
              <a:t> of Management </a:t>
            </a:r>
            <a:r>
              <a:rPr lang="en-US" sz="3200" b="1" i="1" dirty="0">
                <a:solidFill>
                  <a:srgbClr val="006600"/>
                </a:solidFill>
              </a:rPr>
              <a:t>actions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14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533400" y="315522"/>
            <a:ext cx="77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Boardroom:  Roles</a:t>
            </a:r>
            <a:endParaRPr lang="en-US" sz="4400" b="1" u="sng">
              <a:solidFill>
                <a:srgbClr val="0066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C65384-415F-D4F6-19B2-68E69A1C0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0EB741E-6441-C7D6-70AD-1781675F6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863CAA-927F-2EF2-BEAB-BAD755C4F03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11" name="Picture 8" descr="Ballon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1229787"/>
            <a:ext cx="8594173" cy="45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6608" y="1066793"/>
            <a:ext cx="206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Council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9604" y="522106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</a:rPr>
              <a:t>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9409" y="1182469"/>
            <a:ext cx="1285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</a:rPr>
              <a:t>There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2718" y="2667000"/>
            <a:ext cx="150900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How</a:t>
            </a:r>
            <a:br>
              <a:rPr lang="en-US" sz="5400" b="1" dirty="0"/>
            </a:br>
            <a:r>
              <a:rPr lang="en-US" sz="2000" b="1" dirty="0">
                <a:solidFill>
                  <a:schemeClr val="bg1"/>
                </a:solidFill>
              </a:rPr>
              <a:t>(Procedure)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253" y="984605"/>
            <a:ext cx="4030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Management</a:t>
            </a:r>
          </a:p>
        </p:txBody>
      </p:sp>
      <p:cxnSp>
        <p:nvCxnSpPr>
          <p:cNvPr id="8" name="Straight Arrow Connector 7"/>
          <p:cNvCxnSpPr>
            <a:cxnSpLocks/>
            <a:stCxn id="10" idx="2"/>
          </p:cNvCxnSpPr>
          <p:nvPr/>
        </p:nvCxnSpPr>
        <p:spPr>
          <a:xfrm>
            <a:off x="5282182" y="1828800"/>
            <a:ext cx="2757344" cy="3423706"/>
          </a:xfrm>
          <a:prstGeom prst="straightConnector1">
            <a:avLst/>
          </a:prstGeom>
          <a:ln w="50800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15004" y="4876800"/>
            <a:ext cx="1852922" cy="751413"/>
          </a:xfrm>
          <a:custGeom>
            <a:avLst/>
            <a:gdLst>
              <a:gd name="connsiteX0" fmla="*/ 1194021 w 1852922"/>
              <a:gd name="connsiteY0" fmla="*/ 0 h 751413"/>
              <a:gd name="connsiteX1" fmla="*/ 1810470 w 1852922"/>
              <a:gd name="connsiteY1" fmla="*/ 390418 h 751413"/>
              <a:gd name="connsiteX2" fmla="*/ 146057 w 1852922"/>
              <a:gd name="connsiteY2" fmla="*/ 729465 h 751413"/>
              <a:gd name="connsiteX3" fmla="*/ 84412 w 1852922"/>
              <a:gd name="connsiteY3" fmla="*/ 719191 h 751413"/>
              <a:gd name="connsiteX4" fmla="*/ 84412 w 1852922"/>
              <a:gd name="connsiteY4" fmla="*/ 719191 h 751413"/>
              <a:gd name="connsiteX5" fmla="*/ 74138 w 1852922"/>
              <a:gd name="connsiteY5" fmla="*/ 657546 h 751413"/>
              <a:gd name="connsiteX6" fmla="*/ 74138 w 1852922"/>
              <a:gd name="connsiteY6" fmla="*/ 657546 h 75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922" h="751413">
                <a:moveTo>
                  <a:pt x="1194021" y="0"/>
                </a:moveTo>
                <a:cubicBezTo>
                  <a:pt x="1589576" y="134420"/>
                  <a:pt x="1985131" y="268841"/>
                  <a:pt x="1810470" y="390418"/>
                </a:cubicBezTo>
                <a:cubicBezTo>
                  <a:pt x="1635809" y="511995"/>
                  <a:pt x="433733" y="674670"/>
                  <a:pt x="146057" y="729465"/>
                </a:cubicBezTo>
                <a:cubicBezTo>
                  <a:pt x="-141619" y="784261"/>
                  <a:pt x="84412" y="719191"/>
                  <a:pt x="84412" y="719191"/>
                </a:cubicBezTo>
                <a:lnTo>
                  <a:pt x="84412" y="719191"/>
                </a:lnTo>
                <a:lnTo>
                  <a:pt x="74138" y="657546"/>
                </a:lnTo>
                <a:lnTo>
                  <a:pt x="74138" y="657546"/>
                </a:lnTo>
              </a:path>
            </a:pathLst>
          </a:cu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30725" y="1981200"/>
            <a:ext cx="176041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What</a:t>
            </a:r>
            <a:br>
              <a:rPr lang="en-US" sz="5400" b="1" dirty="0"/>
            </a:br>
            <a:r>
              <a:rPr lang="en-US" sz="2000" b="1" dirty="0">
                <a:solidFill>
                  <a:schemeClr val="bg1"/>
                </a:solidFill>
              </a:rPr>
              <a:t>(Policy)</a:t>
            </a: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15</a:t>
            </a:fld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402089" y="206533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Boardroom: Roles</a:t>
            </a:r>
            <a:endParaRPr lang="en-US" sz="4400" b="1" u="sng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  <p:bldP spid="14" grpId="0"/>
      <p:bldP spid="1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2B5E3D2-ECFD-C3D2-FFDE-C3D81FB11871}"/>
              </a:ext>
            </a:extLst>
          </p:cNvPr>
          <p:cNvSpPr txBox="1"/>
          <p:nvPr/>
        </p:nvSpPr>
        <p:spPr>
          <a:xfrm>
            <a:off x="0" y="2958614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066C92-E9DD-927B-3EDF-F24184595FD8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03797" y="1057940"/>
            <a:ext cx="83826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Drivers:</a:t>
            </a:r>
            <a:r>
              <a:rPr lang="en-US" dirty="0"/>
              <a:t> </a:t>
            </a:r>
            <a:r>
              <a:rPr lang="en-US" sz="2800" dirty="0"/>
              <a:t>Vision, Mission, Values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Outputs: Major objectives, </a:t>
            </a:r>
            <a:r>
              <a:rPr lang="en-US" sz="2800" dirty="0" err="1"/>
              <a:t>Mgmnt</a:t>
            </a:r>
            <a:r>
              <a:rPr lang="en-US" sz="2800" dirty="0"/>
              <a:t> goals, </a:t>
            </a:r>
            <a:r>
              <a:rPr lang="en-US" sz="1400" dirty="0"/>
              <a:t>Implement regulations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Timeline: 3 – 5 years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Developed by: Council and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55" y="4246929"/>
            <a:ext cx="90918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Driver:</a:t>
            </a:r>
            <a:r>
              <a:rPr lang="en-US" dirty="0"/>
              <a:t> </a:t>
            </a:r>
            <a:r>
              <a:rPr lang="en-US" sz="2800" dirty="0"/>
              <a:t>Strategic Plan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Outputs: Budget, Policies/Standards, Regulation Oversight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Timeline: 1 year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Developed by: Management and Staff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99" y="3131452"/>
            <a:ext cx="758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CDSS Office: Operating Plan</a:t>
            </a:r>
            <a:endParaRPr lang="en-US" sz="4000" b="1" i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069051">
            <a:off x="4867193" y="1593997"/>
            <a:ext cx="1743060" cy="7038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Council</a:t>
            </a:r>
          </a:p>
        </p:txBody>
      </p:sp>
      <p:sp>
        <p:nvSpPr>
          <p:cNvPr id="14" name="TextBox 13"/>
          <p:cNvSpPr txBox="1"/>
          <p:nvPr/>
        </p:nvSpPr>
        <p:spPr>
          <a:xfrm rot="19878640">
            <a:off x="3472380" y="4582191"/>
            <a:ext cx="47321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Registrar</a:t>
            </a:r>
            <a:r>
              <a:rPr lang="en-CA" sz="4000" b="1" dirty="0">
                <a:solidFill>
                  <a:srgbClr val="006600"/>
                </a:solidFill>
              </a:rPr>
              <a:t> &amp; Exec Dir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16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399155" y="277335"/>
            <a:ext cx="5752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Strategic Plan</a:t>
            </a:r>
            <a:endParaRPr lang="en-US" sz="4000" b="1" u="sng">
              <a:solidFill>
                <a:srgbClr val="0066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49A4F6-F705-55A0-A0B0-F10325371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0FC87D7-813A-BFE9-4D43-21C9D7158580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142" y="1839913"/>
            <a:ext cx="1632857" cy="560852"/>
          </a:xfrm>
          <a:ln w="15875">
            <a:noFill/>
          </a:ln>
        </p:spPr>
        <p:txBody>
          <a:bodyPr/>
          <a:lstStyle/>
          <a:p>
            <a:pPr algn="ctr"/>
            <a:r>
              <a:rPr lang="en-US" sz="2000"/>
              <a:t>Focus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19507" y="1877548"/>
            <a:ext cx="3143093" cy="560852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/>
              <a:t>Council Committee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15540" y="2479675"/>
            <a:ext cx="3147060" cy="3159125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Issues within Council </a:t>
            </a:r>
            <a:br>
              <a:rPr lang="en-US" sz="1800"/>
            </a:br>
            <a:r>
              <a:rPr lang="en-US" sz="1800"/>
              <a:t>responsibilities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 appointed</a:t>
            </a:r>
            <a:br>
              <a:rPr lang="en-US" sz="1800"/>
            </a:br>
            <a:r>
              <a:rPr lang="en-US" sz="1800"/>
              <a:t>Councilor</a:t>
            </a:r>
            <a:r>
              <a:rPr lang="en-CA" sz="1800"/>
              <a:t> as Chair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Councilors (non-councilors minority)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711825" y="1877548"/>
            <a:ext cx="2974975" cy="560852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 </a:t>
            </a:r>
            <a:r>
              <a:rPr lang="en-US" sz="2000" dirty="0" err="1"/>
              <a:t>Mgmnt</a:t>
            </a:r>
            <a:r>
              <a:rPr lang="en-US" sz="2000" dirty="0"/>
              <a:t> Comm / Task Force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715000" y="2468562"/>
            <a:ext cx="2974975" cy="315912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Issues within Management</a:t>
            </a:r>
            <a:br>
              <a:rPr lang="en-US" sz="1800"/>
            </a:br>
            <a:r>
              <a:rPr lang="en-US" sz="1800"/>
              <a:t>responsibilities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Management appointed</a:t>
            </a:r>
            <a:br>
              <a:rPr lang="en-US" sz="1800"/>
            </a:br>
            <a:r>
              <a:rPr lang="en-US" sz="1800"/>
              <a:t>subject matter expert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Subject matter experts </a:t>
            </a:r>
            <a:br>
              <a:rPr lang="en-US" sz="1800"/>
            </a:b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Management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smtClean="0"/>
              <a:t>17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457200" y="203974"/>
            <a:ext cx="856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Boardroom: Council Committees vs Management                                             Committees / Task Force</a:t>
            </a:r>
            <a:endParaRPr lang="en-US" sz="1100" b="1" u="sng" dirty="0">
              <a:solidFill>
                <a:srgbClr val="006600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2479675"/>
            <a:ext cx="1676400" cy="3159125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Mandate</a:t>
            </a:r>
            <a:br>
              <a:rPr lang="en-US" sz="1800"/>
            </a:b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Leadership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Membership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Report to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4C13C-BFF9-DD43-BACA-971FC4D03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95F730D-A084-BED5-8A7E-2E68C8BB5704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18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228600" y="1973997"/>
            <a:ext cx="1447800" cy="461665"/>
          </a:xfrm>
          <a:prstGeom prst="rect">
            <a:avLst/>
          </a:prstGeom>
          <a:solidFill>
            <a:srgbClr val="FFFF99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Executive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271060"/>
            <a:ext cx="831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Committees / Task forces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" y="4607243"/>
            <a:ext cx="2868168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Discipline: President appointed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" y="5064443"/>
            <a:ext cx="4038600" cy="1077218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Prof Cond: President appointed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Quality Assurance: President appointed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Advertising Review: President appointed </a:t>
            </a:r>
            <a:endParaRPr lang="en-US" sz="1600" dirty="0"/>
          </a:p>
          <a:p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33398" y="3024358"/>
            <a:ext cx="3124199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Governance: </a:t>
            </a:r>
            <a:r>
              <a:rPr lang="en-US" sz="1600" i="1">
                <a:latin typeface="+mj-lt"/>
              </a:rPr>
              <a:t>President</a:t>
            </a:r>
            <a:r>
              <a:rPr lang="en-CA" sz="1600" i="1">
                <a:latin typeface="+mj-lt"/>
              </a:rPr>
              <a:t> elect</a:t>
            </a:r>
            <a:endParaRPr lang="en-US" sz="1600" i="1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3466865"/>
            <a:ext cx="3124200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Audit/Finance/Risk</a:t>
            </a:r>
            <a:r>
              <a:rPr lang="en-US" sz="1600" b="1" i="1" dirty="0">
                <a:latin typeface="+mj-lt"/>
              </a:rPr>
              <a:t>: </a:t>
            </a:r>
            <a:r>
              <a:rPr lang="en-US" sz="1600" i="1" dirty="0">
                <a:latin typeface="+mj-lt"/>
              </a:rPr>
              <a:t>Vice President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6691" y="2963294"/>
            <a:ext cx="36576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SHA – OHSC: </a:t>
            </a:r>
            <a:r>
              <a:rPr lang="en-US" sz="1200" i="1"/>
              <a:t>BRRC, PPAC, APAC, AARC, PLC, PSAP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5400" y="2014068"/>
            <a:ext cx="32004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Economics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116015" y="2488681"/>
            <a:ext cx="31897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Continuing Education &amp; Learning </a:t>
            </a:r>
            <a:endParaRPr lang="en-US" sz="1600" strike="sngStrike" dirty="0"/>
          </a:p>
        </p:txBody>
      </p:sp>
      <p:sp>
        <p:nvSpPr>
          <p:cNvPr id="32" name="TextBox 31"/>
          <p:cNvSpPr txBox="1"/>
          <p:nvPr/>
        </p:nvSpPr>
        <p:spPr>
          <a:xfrm>
            <a:off x="533399" y="2564078"/>
            <a:ext cx="3124198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 HR Compensation: </a:t>
            </a:r>
            <a:r>
              <a:rPr lang="en-US" sz="1600" i="1"/>
              <a:t>President</a:t>
            </a:r>
            <a:r>
              <a:rPr lang="en-US" sz="1600">
                <a:latin typeface="Brush Script MT" panose="03060802040406070304" pitchFamily="66" charset="0"/>
              </a:rPr>
              <a:t> </a:t>
            </a:r>
            <a:endParaRPr lang="en-US" sz="1600"/>
          </a:p>
        </p:txBody>
      </p:sp>
      <p:sp>
        <p:nvSpPr>
          <p:cNvPr id="39" name="TextBox 38"/>
          <p:cNvSpPr txBox="1"/>
          <p:nvPr/>
        </p:nvSpPr>
        <p:spPr>
          <a:xfrm>
            <a:off x="4724400" y="1209090"/>
            <a:ext cx="2971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/>
              <a:t> Management</a:t>
            </a:r>
            <a:endParaRPr lang="en-US" b="1"/>
          </a:p>
        </p:txBody>
      </p:sp>
      <p:sp>
        <p:nvSpPr>
          <p:cNvPr id="41" name="TextBox 40"/>
          <p:cNvSpPr txBox="1"/>
          <p:nvPr/>
        </p:nvSpPr>
        <p:spPr>
          <a:xfrm>
            <a:off x="228600" y="4031397"/>
            <a:ext cx="1402087" cy="459862"/>
          </a:xfrm>
          <a:prstGeom prst="rect">
            <a:avLst/>
          </a:prstGeom>
          <a:solidFill>
            <a:srgbClr val="FFFF99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Statutory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4789" y="1189385"/>
            <a:ext cx="18288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Council</a:t>
            </a:r>
            <a:endParaRPr lang="en-US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859874-88B6-B9BE-FBEB-5ECA6CC6E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5" grpId="0" animBg="1"/>
      <p:bldP spid="42" grpId="0" animBg="1"/>
      <p:bldP spid="43" grpId="0" animBg="1"/>
      <p:bldP spid="49" grpId="0" animBg="1"/>
      <p:bldP spid="51" grpId="0" animBg="1"/>
      <p:bldP spid="52" grpId="0" animBg="1"/>
      <p:bldP spid="32" grpId="0" animBg="1"/>
      <p:bldP spid="39" grpId="0" animBg="1"/>
      <p:bldP spid="41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385EAE7-FAB9-0412-D7E1-FFBEDB9FEB3E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19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457200" y="189116"/>
            <a:ext cx="3249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Boardroom: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955" y="2059682"/>
            <a:ext cx="7367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CDSS fit--ambassador of safety and the profession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Performance management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Financial oversight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Risk oversight / mitigation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956" y="4348368"/>
            <a:ext cx="6392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Candid participation 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Constructive criticism in Council self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015" y="1432404"/>
            <a:ext cx="8242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>H.E.T.T.   </a:t>
            </a:r>
            <a:r>
              <a:rPr lang="en-US" sz="2400" b="1" dirty="0">
                <a:solidFill>
                  <a:srgbClr val="006600"/>
                </a:solidFill>
              </a:rPr>
              <a:t>H</a:t>
            </a:r>
            <a:r>
              <a:rPr lang="en-US" sz="2400" dirty="0"/>
              <a:t>ire, </a:t>
            </a:r>
            <a:r>
              <a:rPr lang="en-US" sz="2400" b="1" dirty="0">
                <a:solidFill>
                  <a:srgbClr val="006600"/>
                </a:solidFill>
              </a:rPr>
              <a:t>E</a:t>
            </a:r>
            <a:r>
              <a:rPr lang="en-US" sz="2400" dirty="0"/>
              <a:t>valuate, </a:t>
            </a:r>
            <a:r>
              <a:rPr lang="en-US" sz="2400" b="1" dirty="0">
                <a:solidFill>
                  <a:srgbClr val="006600"/>
                </a:solidFill>
              </a:rPr>
              <a:t>T</a:t>
            </a:r>
            <a:r>
              <a:rPr lang="en-US" sz="2400" dirty="0"/>
              <a:t>rain and </a:t>
            </a:r>
            <a:r>
              <a:rPr lang="en-US" sz="2400" b="1" dirty="0">
                <a:solidFill>
                  <a:srgbClr val="006600"/>
                </a:solidFill>
              </a:rPr>
              <a:t>T</a:t>
            </a:r>
            <a:r>
              <a:rPr lang="en-US" sz="2400" dirty="0"/>
              <a:t>ransition Sr.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72" y="3731807"/>
            <a:ext cx="338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Executive Courage </a:t>
            </a:r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AA79E-3F30-6F67-92D3-3F7EB0EFB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</a:t>
            </a:fld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609600" y="1575465"/>
            <a:ext cx="215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Pre-Boardroom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2057" y="1575464"/>
            <a:ext cx="225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Post Boardroom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9493" y="1575466"/>
            <a:ext cx="163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Boardroom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59126"/>
            <a:ext cx="16657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Background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Priorities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Expectations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VMV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Org Charts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9493" y="2057400"/>
            <a:ext cx="26250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Format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Councilor duties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Council &amp; </a:t>
            </a:r>
            <a:r>
              <a:rPr lang="en-US" dirty="0" err="1"/>
              <a:t>Mgmnt</a:t>
            </a:r>
            <a:r>
              <a:rPr lang="en-US" dirty="0"/>
              <a:t> roles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Committees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H.E.T.T. &amp; Exec courage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32057" y="2057400"/>
            <a:ext cx="2725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Alignment &amp; Leadership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Mentorship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Patience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Pride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Peace of mind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5318" y="4511933"/>
            <a:ext cx="2207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Consent to serve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Conflict of interest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Non-disclosure</a:t>
            </a:r>
            <a:endParaRPr lang="en-CA"/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/>
              <a:t>Code of Ethics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69040" y="4110335"/>
            <a:ext cx="220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</a:rPr>
              <a:t>Declaration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7303" y="4114800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</a:rPr>
              <a:t>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400" y="4495800"/>
            <a:ext cx="3030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Council website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Fellow and past Councilor’s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Management team</a:t>
            </a:r>
            <a:endParaRPr lang="en-CA"/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/>
              <a:t>President &amp; Chair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322D63-705B-F816-6CEA-3EFF99D0A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03058-130A-C337-B7D9-39B999B72C9F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09600" y="312480"/>
            <a:ext cx="323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600"/>
                </a:solidFill>
              </a:rPr>
              <a:t>Serving CDSS</a:t>
            </a:r>
          </a:p>
        </p:txBody>
      </p:sp>
    </p:spTree>
    <p:extLst>
      <p:ext uri="{BB962C8B-B14F-4D97-AF65-F5344CB8AC3E}">
        <p14:creationId xmlns:p14="http://schemas.microsoft.com/office/powerpoint/2010/main" val="34371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  <p:bldP spid="14" grpId="0"/>
      <p:bldP spid="15" grpId="0"/>
      <p:bldP spid="4" grpId="0"/>
      <p:bldP spid="16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EAC55F-6811-3E52-6AB3-36A06EC6EB8D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4A1F-F3CC-7749-80E0-1679E14E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684"/>
            <a:ext cx="6986390" cy="1143000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006600"/>
                </a:solidFill>
              </a:rPr>
              <a:t>Creative Problem Solving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12CC-4B19-E44A-B0FE-37F945FC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10" y="1295400"/>
            <a:ext cx="7595990" cy="4334392"/>
          </a:xfr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Agreement /consensus on what the problem is 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Determine objectives to address it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Consider multiple solutions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Develop criteria for a good solution 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Gather data / measure results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Evaluate / re-evaluate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b="1" smtClean="0"/>
              <a:t>20</a:t>
            </a:fld>
            <a:endParaRPr lang="en-US" sz="9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56E8AF-E1D8-F3B7-AEAC-685C6C18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6AFE1A-8FDD-AE2E-9F91-9185A2F5DAAE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4A1F-F3CC-7749-80E0-1679E14E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4152" y="-34851"/>
            <a:ext cx="7134769" cy="1143000"/>
          </a:xfrm>
        </p:spPr>
        <p:txBody>
          <a:bodyPr/>
          <a:lstStyle/>
          <a:p>
            <a:r>
              <a:rPr lang="en-CA" b="1">
                <a:solidFill>
                  <a:srgbClr val="006600"/>
                </a:solidFill>
              </a:rPr>
              <a:t>Consensus Guidelines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12CC-4B19-E44A-B0FE-37F945FC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49419"/>
            <a:ext cx="8229600" cy="4007251"/>
          </a:xfr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Do not overestimate your own opinion </a:t>
            </a:r>
            <a:r>
              <a:rPr lang="en-CA" sz="1100" i="1" dirty="0"/>
              <a:t>avoid arguing for your own solution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Do not underestimate your own opinion </a:t>
            </a:r>
            <a:r>
              <a:rPr lang="en-CA" sz="1050" i="1" dirty="0"/>
              <a:t>don’t change your mind to avoid conflict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Ensure others are listening to your point </a:t>
            </a:r>
            <a:r>
              <a:rPr lang="en-CA" sz="1050" i="1" dirty="0"/>
              <a:t>but only until they know what you believe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Be willing to respectfully disagree </a:t>
            </a:r>
            <a:r>
              <a:rPr lang="en-CA" sz="1050" i="1" dirty="0"/>
              <a:t>avoid “Group Think”</a:t>
            </a:r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Manage conflict constructively </a:t>
            </a:r>
            <a:r>
              <a:rPr lang="en-CA" sz="1050" i="1" dirty="0"/>
              <a:t>goal not to win--find best solution 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Seek out areas of disagreement </a:t>
            </a:r>
            <a:r>
              <a:rPr lang="en-CA" sz="1050" i="1" dirty="0"/>
              <a:t>these are areas of new insights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W.A.I.T. principle - (</a:t>
            </a:r>
            <a:r>
              <a:rPr lang="en-CA" sz="2400" b="1" dirty="0"/>
              <a:t>W</a:t>
            </a:r>
            <a:r>
              <a:rPr lang="en-CA" sz="2400" dirty="0"/>
              <a:t>hy </a:t>
            </a:r>
            <a:r>
              <a:rPr lang="en-CA" sz="2400" b="1" dirty="0"/>
              <a:t>A</a:t>
            </a:r>
            <a:r>
              <a:rPr lang="en-CA" sz="2400" dirty="0"/>
              <a:t>m </a:t>
            </a:r>
            <a:r>
              <a:rPr lang="en-CA" sz="2400" b="1" dirty="0"/>
              <a:t>I</a:t>
            </a:r>
            <a:r>
              <a:rPr lang="en-CA" sz="2400" dirty="0"/>
              <a:t> </a:t>
            </a:r>
            <a:r>
              <a:rPr lang="en-CA" sz="2400" b="1" dirty="0"/>
              <a:t>T</a:t>
            </a:r>
            <a:r>
              <a:rPr lang="en-CA" sz="2400" dirty="0"/>
              <a:t>alking) </a:t>
            </a:r>
            <a:r>
              <a:rPr lang="en-CA" sz="1050" i="1" dirty="0"/>
              <a:t>listen carefully to other’s views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Respect one another’s views</a:t>
            </a:r>
            <a:endParaRPr lang="en-CA" sz="700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Stay curious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smtClean="0"/>
              <a:t>21</a:t>
            </a:fld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90A09-E2A1-D6F2-EB7F-5705EF59F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690E6A-0D77-6EEF-208F-2D425C746910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22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6596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Post Boardroom   </a:t>
            </a:r>
            <a:r>
              <a:rPr lang="en-US" sz="2400" b="1">
                <a:solidFill>
                  <a:srgbClr val="006600"/>
                </a:solidFill>
              </a:rPr>
              <a:t>          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39314"/>
            <a:ext cx="723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Alignment: </a:t>
            </a:r>
            <a:r>
              <a:rPr lang="en-US" sz="2400" dirty="0"/>
              <a:t>despite varying opinions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Leadership: </a:t>
            </a:r>
            <a:r>
              <a:rPr lang="en-US" sz="2400" dirty="0"/>
              <a:t>full support of decisions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Mentorship: </a:t>
            </a:r>
            <a:r>
              <a:rPr lang="en-US" sz="2400" dirty="0"/>
              <a:t>educating others 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r>
              <a:rPr lang="en-US" sz="3200" b="1" dirty="0"/>
              <a:t>Patience: </a:t>
            </a:r>
            <a:r>
              <a:rPr lang="en-US" sz="2400" dirty="0"/>
              <a:t>registrant questions 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Pride:</a:t>
            </a:r>
            <a:r>
              <a:rPr lang="en-US" sz="2000" dirty="0"/>
              <a:t> </a:t>
            </a:r>
            <a:r>
              <a:rPr lang="en-US" sz="2400" dirty="0"/>
              <a:t>patient and registrant safety</a:t>
            </a:r>
            <a:endParaRPr lang="en-US" sz="2000" dirty="0"/>
          </a:p>
          <a:p>
            <a:endParaRPr lang="en-US" sz="2000" dirty="0"/>
          </a:p>
          <a:p>
            <a:r>
              <a:rPr lang="en-US" sz="3200" b="1" dirty="0"/>
              <a:t>Peace of mind: </a:t>
            </a:r>
            <a:r>
              <a:rPr lang="en-US" sz="2400" dirty="0"/>
              <a:t>Director and Officer </a:t>
            </a:r>
            <a:r>
              <a:rPr lang="en-CA" sz="2400" dirty="0"/>
              <a:t>coverage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D7331B-F971-986D-B85C-F14796973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ECB9F8-4FB7-D583-90CE-B0615DB4D088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23</a:t>
            </a:fld>
            <a:endParaRPr lang="en-US" sz="9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84C883-D40C-6E48-8719-5D1C7E78029B}"/>
              </a:ext>
            </a:extLst>
          </p:cNvPr>
          <p:cNvGrpSpPr/>
          <p:nvPr/>
        </p:nvGrpSpPr>
        <p:grpSpPr>
          <a:xfrm>
            <a:off x="533400" y="189116"/>
            <a:ext cx="4704390" cy="4194229"/>
            <a:chOff x="425484" y="1693779"/>
            <a:chExt cx="4704390" cy="4194229"/>
          </a:xfrm>
        </p:grpSpPr>
        <p:sp>
          <p:nvSpPr>
            <p:cNvPr id="10" name="TextBox 9"/>
            <p:cNvSpPr txBox="1"/>
            <p:nvPr/>
          </p:nvSpPr>
          <p:spPr>
            <a:xfrm>
              <a:off x="425484" y="169377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6600"/>
                  </a:solidFill>
                </a:rPr>
                <a:t>Resources</a:t>
              </a:r>
              <a:endParaRPr lang="en-US" sz="1000" b="1">
                <a:solidFill>
                  <a:srgbClr val="0066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684" y="3333463"/>
              <a:ext cx="462819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Fellow and past Councilors</a:t>
              </a:r>
            </a:p>
            <a:p>
              <a:r>
                <a:rPr lang="en-US" sz="3200"/>
                <a:t>Management Team</a:t>
              </a:r>
              <a:endParaRPr lang="en-CA" sz="3200"/>
            </a:p>
            <a:p>
              <a:r>
                <a:rPr lang="en-CA" sz="3200"/>
                <a:t>President &amp; Chair</a:t>
              </a:r>
            </a:p>
            <a:p>
              <a:endParaRPr lang="en-CA" sz="3200"/>
            </a:p>
            <a:p>
              <a:r>
                <a:rPr lang="en-CA" sz="3200"/>
                <a:t>Council Website</a:t>
              </a:r>
              <a:endParaRPr lang="en-US" sz="32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CD1987-95D0-4D77-0EE5-B2169EBB1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49B8390-306B-597A-C6C0-FE16DF12B1F7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24</a:t>
            </a:fld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3750A-7249-E261-C5D0-1A6BE6FF7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870D22-F5AF-AE6D-96F6-62B913F92D5D}"/>
              </a:ext>
            </a:extLst>
          </p:cNvPr>
          <p:cNvSpPr txBox="1"/>
          <p:nvPr/>
        </p:nvSpPr>
        <p:spPr>
          <a:xfrm>
            <a:off x="533400" y="189116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Questions? 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2920B-0BBF-A21F-5550-15367065C01F}"/>
              </a:ext>
            </a:extLst>
          </p:cNvPr>
          <p:cNvSpPr txBox="1"/>
          <p:nvPr/>
        </p:nvSpPr>
        <p:spPr>
          <a:xfrm>
            <a:off x="661289" y="4953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/>
              <a:t>Council Chair:  Gord Gillespie</a:t>
            </a:r>
          </a:p>
          <a:p>
            <a:r>
              <a:rPr lang="en-CA" sz="2800"/>
              <a:t>gord@saskdentists.com</a:t>
            </a:r>
          </a:p>
        </p:txBody>
      </p:sp>
    </p:spTree>
    <p:extLst>
      <p:ext uri="{BB962C8B-B14F-4D97-AF65-F5344CB8AC3E}">
        <p14:creationId xmlns:p14="http://schemas.microsoft.com/office/powerpoint/2010/main" val="11445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0210EA2-F1BE-20F0-F00E-D173E1F5963E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3</a:t>
            </a:fld>
            <a:endParaRPr lang="en-US" sz="900"/>
          </a:p>
        </p:txBody>
      </p:sp>
      <p:sp>
        <p:nvSpPr>
          <p:cNvPr id="11" name="TextBox 10"/>
          <p:cNvSpPr txBox="1"/>
          <p:nvPr/>
        </p:nvSpPr>
        <p:spPr>
          <a:xfrm>
            <a:off x="609600" y="4315361"/>
            <a:ext cx="5011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Context</a:t>
            </a:r>
            <a:br>
              <a:rPr lang="en-US" sz="3200" b="1" u="sng">
                <a:solidFill>
                  <a:srgbClr val="006600"/>
                </a:solidFill>
              </a:rPr>
            </a:br>
            <a:r>
              <a:rPr lang="en-US" sz="2400"/>
              <a:t>Dental Profession Act, 1978</a:t>
            </a:r>
          </a:p>
          <a:p>
            <a:r>
              <a:rPr lang="en-US" sz="2400"/>
              <a:t>Evolved to Dental Disciplines Act, 1997</a:t>
            </a:r>
            <a:endParaRPr lang="en-US" sz="2400" b="1" u="sng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23" y="295870"/>
            <a:ext cx="2959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Background</a:t>
            </a:r>
            <a:endParaRPr lang="en-US" sz="4800" b="1">
              <a:solidFill>
                <a:srgbClr val="006600"/>
              </a:solidFill>
            </a:endParaRPr>
          </a:p>
          <a:p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71600"/>
            <a:ext cx="4119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Mandate</a:t>
            </a:r>
          </a:p>
          <a:p>
            <a:r>
              <a:rPr lang="en-US" sz="2400"/>
              <a:t>Regulation of Dental Disciplines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39425"/>
            <a:ext cx="66766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Perspective</a:t>
            </a:r>
          </a:p>
          <a:p>
            <a:r>
              <a:rPr lang="en-US" sz="2400"/>
              <a:t>Accountable: Sask Minister of Health</a:t>
            </a:r>
          </a:p>
          <a:p>
            <a:r>
              <a:rPr lang="en-US" sz="2400"/>
              <a:t>Responsible: </a:t>
            </a:r>
            <a:r>
              <a:rPr lang="en-US" sz="2400" b="1"/>
              <a:t> </a:t>
            </a:r>
            <a:r>
              <a:rPr lang="en-US" sz="2400"/>
              <a:t>Safe Oral Healthcare</a:t>
            </a:r>
            <a:r>
              <a:rPr lang="en-US" sz="2400" i="1"/>
              <a:t> </a:t>
            </a:r>
            <a:br>
              <a:rPr lang="en-US" sz="2400" i="1"/>
            </a:br>
            <a:r>
              <a:rPr lang="en-US" sz="2400"/>
              <a:t>                         Regulating and Licensing Sask Dentists</a:t>
            </a:r>
          </a:p>
          <a:p>
            <a:endParaRPr lang="en-US" sz="2400" b="1" u="sng">
              <a:solidFill>
                <a:srgbClr val="0066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18E120-0EDD-BB4D-6512-7497FF6C0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66E46EC-68FA-E601-4BFB-BB91C7314AC8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92062" y="233474"/>
            <a:ext cx="324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Priorities</a:t>
            </a:r>
            <a:r>
              <a:rPr lang="en-US" sz="4800" b="1">
                <a:solidFill>
                  <a:srgbClr val="006600"/>
                </a:solidFill>
              </a:rPr>
              <a:t>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4</a:t>
            </a:fld>
            <a:endParaRPr lang="en-US" sz="900"/>
          </a:p>
        </p:txBody>
      </p:sp>
      <p:sp>
        <p:nvSpPr>
          <p:cNvPr id="7" name="TextBox 6"/>
          <p:cNvSpPr txBox="1"/>
          <p:nvPr/>
        </p:nvSpPr>
        <p:spPr>
          <a:xfrm>
            <a:off x="492062" y="3370317"/>
            <a:ext cx="1501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Regulate</a:t>
            </a:r>
          </a:p>
          <a:p>
            <a:br>
              <a:rPr lang="en-US" b="1" dirty="0"/>
            </a:br>
            <a:r>
              <a:rPr lang="en-US" b="1" dirty="0"/>
              <a:t>License</a:t>
            </a:r>
          </a:p>
          <a:p>
            <a:endParaRPr lang="en-US" b="1" dirty="0"/>
          </a:p>
          <a:p>
            <a:r>
              <a:rPr lang="en-US" b="1" dirty="0"/>
              <a:t>Educate</a:t>
            </a:r>
          </a:p>
          <a:p>
            <a:endParaRPr lang="en-US" b="1" dirty="0"/>
          </a:p>
          <a:p>
            <a:r>
              <a:rPr lang="en-US" b="1" dirty="0"/>
              <a:t>Best Practices</a:t>
            </a:r>
            <a:endParaRPr lang="en-US" dirty="0"/>
          </a:p>
        </p:txBody>
      </p:sp>
      <p:pic>
        <p:nvPicPr>
          <p:cNvPr id="11" name="Picture 2" descr="C:\Users\ggillespie\AppData\Local\Microsoft\Windows\Temporary Internet Files\Content.IE5\UCHL311S\Court-Hammer-PNG-Clip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764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E84C7-23D8-B047-A7D8-C65875DB3090}"/>
              </a:ext>
            </a:extLst>
          </p:cNvPr>
          <p:cNvSpPr txBox="1"/>
          <p:nvPr/>
        </p:nvSpPr>
        <p:spPr>
          <a:xfrm>
            <a:off x="6803483" y="3367263"/>
            <a:ext cx="2618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/>
              <a:t>Advocate 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Promote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Prof Associations</a:t>
            </a:r>
            <a:br>
              <a:rPr lang="en-CA" b="1" dirty="0"/>
            </a:br>
            <a:endParaRPr lang="en-CA" b="1" dirty="0"/>
          </a:p>
          <a:p>
            <a:pPr algn="l"/>
            <a:r>
              <a:rPr lang="en-CA" b="1" dirty="0"/>
              <a:t>Group benefits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39519" y="1371600"/>
            <a:ext cx="3810000" cy="4450232"/>
            <a:chOff x="2514600" y="1419936"/>
            <a:chExt cx="3676493" cy="4371264"/>
          </a:xfrm>
        </p:grpSpPr>
        <p:pic>
          <p:nvPicPr>
            <p:cNvPr id="1026" name="Picture 2" descr="C:\Users\ggillespie\AppData\Local\Microsoft\Windows\Temporary Internet Files\Content.IE5\UQLQ8LLV\lightning_bolt_by_halo123billion_d1fzazb-fullview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419936"/>
              <a:ext cx="3676493" cy="437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69485" y="1676400"/>
              <a:ext cx="530915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Y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T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O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41285" y="1676400"/>
              <a:ext cx="530915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R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E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O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R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12C76DB-EC7C-5ED5-F79C-BC28B3AF4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pic>
        <p:nvPicPr>
          <p:cNvPr id="8" name="Picture 7" descr="Close-up of hand being held">
            <a:extLst>
              <a:ext uri="{FF2B5EF4-FFF2-40B4-BE49-F238E27FC236}">
                <a16:creationId xmlns:a16="http://schemas.microsoft.com/office/drawing/2014/main" id="{85DD7C4B-2685-FA47-20DB-D00738F05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32697"/>
            <a:ext cx="2465607" cy="16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382D87-7BDD-DB8F-EDC8-19FB7ABB049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92062" y="251796"/>
            <a:ext cx="324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Priorities</a:t>
            </a:r>
            <a:r>
              <a:rPr lang="en-US" sz="4800" b="1">
                <a:solidFill>
                  <a:srgbClr val="006600"/>
                </a:solidFill>
              </a:rPr>
              <a:t>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5</a:t>
            </a:fld>
            <a:endParaRPr lang="en-US" sz="900"/>
          </a:p>
        </p:txBody>
      </p:sp>
      <p:pic>
        <p:nvPicPr>
          <p:cNvPr id="1028" name="Picture 4" descr="C:\Users\ggillespie\AppData\Local\Microsoft\Windows\Temporary Internet Files\Content.IE5\SLKGFCOG\scales_PNG7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85" y="1524000"/>
            <a:ext cx="3660115" cy="40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062" y="3429000"/>
            <a:ext cx="1501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Regulate</a:t>
            </a:r>
          </a:p>
          <a:p>
            <a:br>
              <a:rPr lang="en-US" b="1" dirty="0"/>
            </a:br>
            <a:r>
              <a:rPr lang="en-US" b="1" dirty="0"/>
              <a:t>License</a:t>
            </a:r>
          </a:p>
          <a:p>
            <a:endParaRPr lang="en-US" b="1" dirty="0"/>
          </a:p>
          <a:p>
            <a:r>
              <a:rPr lang="en-US" b="1" dirty="0"/>
              <a:t>Educate</a:t>
            </a:r>
          </a:p>
          <a:p>
            <a:endParaRPr lang="en-US" b="1" dirty="0"/>
          </a:p>
          <a:p>
            <a:r>
              <a:rPr lang="en-US" b="1" dirty="0"/>
              <a:t>Best Practices</a:t>
            </a:r>
            <a:endParaRPr lang="en-US" dirty="0"/>
          </a:p>
        </p:txBody>
      </p:sp>
      <p:pic>
        <p:nvPicPr>
          <p:cNvPr id="11" name="Picture 2" descr="C:\Users\ggillespie\AppData\Local\Microsoft\Windows\Temporary Internet Files\Content.IE5\UCHL311S\Court-Hammer-PNG-Clip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764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7D7193-EA1F-4F15-4014-B6D673B1CB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D4A4B5-EC63-ABED-9511-FD6B06AD422A}"/>
              </a:ext>
            </a:extLst>
          </p:cNvPr>
          <p:cNvSpPr txBox="1"/>
          <p:nvPr/>
        </p:nvSpPr>
        <p:spPr>
          <a:xfrm>
            <a:off x="6803483" y="3367263"/>
            <a:ext cx="2618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/>
              <a:t>Advocate 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Promote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Prof Associations</a:t>
            </a:r>
            <a:br>
              <a:rPr lang="en-CA" b="1" dirty="0"/>
            </a:br>
            <a:endParaRPr lang="en-CA" b="1" dirty="0"/>
          </a:p>
          <a:p>
            <a:pPr algn="l"/>
            <a:r>
              <a:rPr lang="en-CA" b="1" dirty="0"/>
              <a:t>Group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602A4-A82D-1F3D-1F6F-09072CD3E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501" y="1586469"/>
            <a:ext cx="246299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8E67DD8-8AE1-BCEE-EFF0-D194EEEF12FD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04800" y="259281"/>
            <a:ext cx="3787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Pre-Boardroom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6</a:t>
            </a:fld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304800" y="1334869"/>
            <a:ext cx="455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6600"/>
                </a:solidFill>
              </a:rPr>
              <a:t>Councilor 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163901"/>
            <a:ext cx="8763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/>
              <a:t>Regular </a:t>
            </a:r>
            <a:r>
              <a:rPr lang="en-US" sz="2400" b="1" i="1"/>
              <a:t>attendance</a:t>
            </a:r>
            <a:r>
              <a:rPr lang="en-US" sz="2000"/>
              <a:t>:  conference calls, </a:t>
            </a:r>
            <a:r>
              <a:rPr lang="en-CA" sz="2000"/>
              <a:t>virtual </a:t>
            </a:r>
            <a:r>
              <a:rPr lang="en-US" sz="2000"/>
              <a:t>and in-person meetings.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b="1" i="1"/>
              <a:t>Awareness</a:t>
            </a:r>
            <a:r>
              <a:rPr lang="en-US" sz="2000"/>
              <a:t>  - advance preparation and review of me</a:t>
            </a:r>
            <a:r>
              <a:rPr lang="en-CA" sz="2000"/>
              <a:t>e</a:t>
            </a:r>
            <a:r>
              <a:rPr lang="en-US" sz="2000"/>
              <a:t>ting material.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/>
              <a:t>Active </a:t>
            </a:r>
            <a:r>
              <a:rPr lang="en-US" sz="2400" b="1" i="1"/>
              <a:t>participation</a:t>
            </a:r>
            <a:r>
              <a:rPr lang="en-US" sz="2000"/>
              <a:t> - concise, frank, relevant, respectful discussions.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b="1" i="1"/>
              <a:t>Due diligence </a:t>
            </a:r>
            <a:r>
              <a:rPr lang="en-US" sz="2000" b="1" i="1"/>
              <a:t>-</a:t>
            </a:r>
            <a:r>
              <a:rPr lang="en-US" sz="2000"/>
              <a:t> execution of duty of care and fiduciary duties, while understanding the short-term implications, act in the </a:t>
            </a:r>
            <a:r>
              <a:rPr lang="en-US" sz="2400" b="1" i="1"/>
              <a:t>long-term best interest </a:t>
            </a:r>
            <a:r>
              <a:rPr lang="en-US" sz="2000"/>
              <a:t>of the CDSS.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C95AC6-7186-EC2C-5416-1BB358E4C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7832159-158E-962F-0A64-E8036294E2B7}"/>
              </a:ext>
            </a:extLst>
          </p:cNvPr>
          <p:cNvSpPr txBox="1"/>
          <p:nvPr/>
        </p:nvSpPr>
        <p:spPr>
          <a:xfrm>
            <a:off x="0" y="3089535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81E93-D5B2-0857-BC54-7C896CDF077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7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377417" y="2683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Declarations</a:t>
            </a:r>
            <a:r>
              <a:rPr lang="en-US" sz="4800" b="1">
                <a:solidFill>
                  <a:srgbClr val="006600"/>
                </a:solidFill>
              </a:rPr>
              <a:t>   </a:t>
            </a:r>
            <a:r>
              <a:rPr lang="en-US" sz="2400" b="1">
                <a:solidFill>
                  <a:srgbClr val="006600"/>
                </a:solidFill>
              </a:rPr>
              <a:t>                     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224" y="1085216"/>
            <a:ext cx="63866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Consent to serve as Councilor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Conflict of interest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Non-disclosure Agreement </a:t>
            </a:r>
            <a:r>
              <a:rPr lang="en-US" sz="1600" dirty="0"/>
              <a:t>(internal vs. external)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/>
              <a:t>Code of Ethics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4755" y="327631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Resources</a:t>
            </a:r>
            <a:endParaRPr lang="en-US" sz="900" b="1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755" y="4232535"/>
            <a:ext cx="4527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Council Website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Fellow and past Councilors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Management Team</a:t>
            </a:r>
            <a:endParaRPr lang="en-CA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/>
              <a:t>President &amp; Chair</a:t>
            </a:r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77A687-AECA-3555-561A-E6E67BEAF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3856E63-D08A-29D9-4A24-1380E0D5DA10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3086101" y="1551802"/>
            <a:ext cx="3260233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en-US">
                <a:solidFill>
                  <a:prstClr val="black"/>
                </a:solidFill>
                <a:latin typeface="Calibri"/>
              </a:rPr>
              <a:t>     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01348" y="2024593"/>
            <a:ext cx="3605539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Mission </a:t>
            </a:r>
            <a:r>
              <a:rPr lang="en-US" sz="12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(Strategies)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License new entrants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Regulate registrants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Provide continuous education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Implement current best practices</a:t>
            </a:r>
          </a:p>
          <a:p>
            <a:pPr algn="ctr" defTabSz="685800"/>
            <a:endParaRPr lang="en-US" sz="1200" b="1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685800"/>
            <a:endParaRPr lang="en-US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59801" y="1172202"/>
            <a:ext cx="2469266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Vision</a:t>
            </a:r>
          </a:p>
          <a:p>
            <a:pPr algn="ctr" defTabSz="685800"/>
            <a:r>
              <a:rPr lang="en-US" sz="2000" dirty="0">
                <a:solidFill>
                  <a:prstClr val="black"/>
                </a:solidFill>
              </a:rPr>
              <a:t>Safely serve the Public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818414" y="3819383"/>
            <a:ext cx="97590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Values</a:t>
            </a:r>
            <a:endParaRPr lang="en-US" sz="2400" i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1105" y="4329205"/>
            <a:ext cx="1600200" cy="228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Integrity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4936" y="4709781"/>
            <a:ext cx="1701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i="1" dirty="0">
                <a:solidFill>
                  <a:prstClr val="black"/>
                </a:solidFill>
                <a:latin typeface="Calibri"/>
              </a:rPr>
              <a:t>    Trusted &amp; respected </a:t>
            </a:r>
          </a:p>
          <a:p>
            <a:pPr defTabSz="685800"/>
            <a:r>
              <a:rPr lang="en-US" sz="600" dirty="0">
                <a:solidFill>
                  <a:prstClr val="white"/>
                </a:solidFill>
                <a:latin typeface="Calibri"/>
              </a:rPr>
              <a:t>  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Reputable organization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in eyes of Public, Gov’t,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profession &amp; registrants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29952" y="4323649"/>
            <a:ext cx="1600200" cy="22784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Professional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9775" y="4323649"/>
            <a:ext cx="1773662" cy="22784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Fulfilling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41757" y="4329205"/>
            <a:ext cx="1657350" cy="228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Safety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3285" y="4711592"/>
            <a:ext cx="14335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i="1" dirty="0">
                <a:solidFill>
                  <a:prstClr val="black"/>
                </a:solidFill>
                <a:latin typeface="Calibri"/>
              </a:rPr>
              <a:t>   High Standards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600" dirty="0">
                <a:solidFill>
                  <a:prstClr val="white"/>
                </a:solidFill>
                <a:latin typeface="Calibri"/>
              </a:rPr>
              <a:t>  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Impartial, objective,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transparent &amp; fair 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policies/procedures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3085" y="4688415"/>
            <a:ext cx="1854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i="1">
                <a:solidFill>
                  <a:prstClr val="black"/>
                </a:solidFill>
                <a:latin typeface="Calibri"/>
              </a:rPr>
              <a:t>  Profession of choice</a:t>
            </a:r>
          </a:p>
          <a:p>
            <a:pPr defTabSz="685800"/>
            <a:r>
              <a:rPr lang="en-US" sz="600">
                <a:solidFill>
                  <a:prstClr val="white"/>
                </a:solidFill>
                <a:latin typeface="Calibri"/>
              </a:rPr>
              <a:t>Www</a:t>
            </a:r>
          </a:p>
          <a:p>
            <a:pPr defTabSz="685800"/>
            <a:r>
              <a:rPr lang="en-US" sz="1200">
                <a:solidFill>
                  <a:prstClr val="black"/>
                </a:solidFill>
                <a:latin typeface="Calibri"/>
              </a:rPr>
              <a:t>Opportunity to learn,</a:t>
            </a:r>
          </a:p>
          <a:p>
            <a:pPr defTabSz="685800"/>
            <a:r>
              <a:rPr lang="en-US" sz="1200">
                <a:solidFill>
                  <a:prstClr val="black"/>
                </a:solidFill>
                <a:latin typeface="Calibri"/>
              </a:rPr>
              <a:t>grow, succeed and</a:t>
            </a:r>
          </a:p>
          <a:p>
            <a:pPr defTabSz="685800"/>
            <a:r>
              <a:rPr lang="en-US" sz="1200">
                <a:solidFill>
                  <a:prstClr val="black"/>
                </a:solidFill>
                <a:latin typeface="Calibri"/>
              </a:rPr>
              <a:t>improve the lives of others</a:t>
            </a:r>
          </a:p>
          <a:p>
            <a:pPr defTabSz="68580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75" y="4691681"/>
            <a:ext cx="1557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i="1">
                <a:solidFill>
                  <a:prstClr val="black"/>
                </a:solidFill>
                <a:latin typeface="Calibri"/>
              </a:rPr>
              <a:t>    Governed by safety</a:t>
            </a:r>
            <a:br>
              <a:rPr lang="en-US" sz="1200" b="1" i="1">
                <a:solidFill>
                  <a:prstClr val="black"/>
                </a:solidFill>
                <a:latin typeface="Calibri"/>
              </a:rPr>
            </a:br>
            <a:r>
              <a:rPr lang="en-US" sz="60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  </a:t>
            </a:r>
            <a:br>
              <a:rPr lang="en-US" sz="1200">
                <a:solidFill>
                  <a:prstClr val="black"/>
                </a:solidFill>
                <a:latin typeface="Calibri"/>
              </a:rPr>
            </a:br>
            <a:r>
              <a:rPr lang="en-US" sz="1200">
                <a:solidFill>
                  <a:prstClr val="black"/>
                </a:solidFill>
                <a:latin typeface="Calibri"/>
              </a:rPr>
              <a:t>Ensure public and </a:t>
            </a:r>
            <a:br>
              <a:rPr lang="en-US" sz="1200">
                <a:solidFill>
                  <a:prstClr val="black"/>
                </a:solidFill>
                <a:latin typeface="Calibri"/>
              </a:rPr>
            </a:br>
            <a:r>
              <a:rPr lang="en-US" sz="1200">
                <a:solidFill>
                  <a:prstClr val="black"/>
                </a:solidFill>
                <a:latin typeface="Calibri"/>
              </a:rPr>
              <a:t>patient safety </a:t>
            </a:r>
            <a:br>
              <a:rPr lang="en-US" sz="1200">
                <a:solidFill>
                  <a:prstClr val="black"/>
                </a:solidFill>
                <a:latin typeface="Calibri"/>
              </a:rPr>
            </a:br>
            <a:r>
              <a:rPr lang="en-US" sz="1200">
                <a:solidFill>
                  <a:prstClr val="black"/>
                </a:solidFill>
                <a:latin typeface="Calibri"/>
              </a:rPr>
              <a:t>at all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7511D-D20B-2807-3635-3A0C85955895}"/>
              </a:ext>
            </a:extLst>
          </p:cNvPr>
          <p:cNvSpPr txBox="1"/>
          <p:nvPr/>
        </p:nvSpPr>
        <p:spPr>
          <a:xfrm>
            <a:off x="6097845" y="6199045"/>
            <a:ext cx="9554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CA" sz="750">
                <a:solidFill>
                  <a:prstClr val="black"/>
                </a:solidFill>
                <a:latin typeface="Calibri"/>
              </a:rPr>
              <a:t>Approved by Council April 7,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986BE-4D10-332C-8564-4F0201B5D2C6}"/>
              </a:ext>
            </a:extLst>
          </p:cNvPr>
          <p:cNvSpPr txBox="1"/>
          <p:nvPr/>
        </p:nvSpPr>
        <p:spPr>
          <a:xfrm>
            <a:off x="457200" y="317965"/>
            <a:ext cx="3462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Pre-Boardroom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553484-EBBD-7EB5-6FFC-F401FF019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8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3" grpId="0"/>
      <p:bldP spid="4" grpId="0" animBg="1"/>
      <p:bldP spid="2" grpId="0"/>
      <p:bldP spid="6" grpId="0" animBg="1"/>
      <p:bldP spid="16" grpId="0" animBg="1"/>
      <p:bldP spid="17" grpId="0" animBg="1"/>
      <p:bldP spid="3" grpId="0"/>
      <p:bldP spid="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B29A9B8-BAA9-40EE-54E9-1895E49BBBB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9</a:t>
            </a:fld>
            <a:endParaRPr lang="en-US" sz="900"/>
          </a:p>
        </p:txBody>
      </p:sp>
      <p:grpSp>
        <p:nvGrpSpPr>
          <p:cNvPr id="7" name="Group 33"/>
          <p:cNvGrpSpPr/>
          <p:nvPr/>
        </p:nvGrpSpPr>
        <p:grpSpPr>
          <a:xfrm>
            <a:off x="3505200" y="1335837"/>
            <a:ext cx="2133600" cy="1149514"/>
            <a:chOff x="3505200" y="1234672"/>
            <a:chExt cx="2133600" cy="1149514"/>
          </a:xfrm>
        </p:grpSpPr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3865933" y="1234672"/>
              <a:ext cx="13467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Cameco   95%</a:t>
              </a:r>
            </a:p>
          </p:txBody>
        </p:sp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3505200" y="2045632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Sunwest   9%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42119" y="1564437"/>
            <a:ext cx="8244681" cy="1278732"/>
          </a:xfrm>
          <a:prstGeom prst="rect">
            <a:avLst/>
          </a:prstGeom>
          <a:solidFill>
            <a:srgbClr val="0098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3600" b="1">
                <a:solidFill>
                  <a:srgbClr val="FFFFFF"/>
                </a:solidFill>
              </a:rPr>
              <a:t>Patients</a:t>
            </a:r>
          </a:p>
          <a:p>
            <a:pPr algn="ctr">
              <a:spcAft>
                <a:spcPct val="15000"/>
              </a:spcAft>
            </a:pPr>
            <a:endParaRPr lang="en-US" sz="2000" b="1" i="1" u="sng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20761" y="2859837"/>
            <a:ext cx="7696992" cy="457200"/>
          </a:xfrm>
          <a:prstGeom prst="rect">
            <a:avLst/>
          </a:prstGeom>
          <a:solidFill>
            <a:srgbClr val="4600A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800" b="1" dirty="0">
                <a:solidFill>
                  <a:srgbClr val="FFFFFF"/>
                </a:solidFill>
              </a:rPr>
              <a:t>Registrants </a:t>
            </a:r>
            <a:r>
              <a:rPr lang="en-US" b="1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59259" y="3317037"/>
            <a:ext cx="7010401" cy="3810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 CDSS: Staff                       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553200" y="2936035"/>
            <a:ext cx="1864553" cy="381001"/>
          </a:xfrm>
          <a:prstGeom prst="rect">
            <a:avLst/>
          </a:prstGeom>
          <a:solidFill>
            <a:srgbClr val="00B0F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1600" b="1" dirty="0">
                <a:solidFill>
                  <a:srgbClr val="FFFFFF"/>
                </a:solidFill>
              </a:rPr>
              <a:t> Clinic Support Staff 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902185" y="4079037"/>
            <a:ext cx="5489215" cy="6096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/>
              <a:t>Council President &amp; Executive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362200" y="4688637"/>
            <a:ext cx="4793059" cy="533400"/>
          </a:xfrm>
          <a:prstGeom prst="rect">
            <a:avLst/>
          </a:prstGeom>
          <a:solidFill>
            <a:srgbClr val="4600A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CDSS: Council  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869009" y="5419697"/>
            <a:ext cx="3779440" cy="457200"/>
          </a:xfrm>
          <a:prstGeom prst="rect">
            <a:avLst/>
          </a:prstGeom>
          <a:solidFill>
            <a:srgbClr val="0098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Minister of Health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3507537"/>
            <a:ext cx="2209800" cy="1710476"/>
            <a:chOff x="76200" y="3507537"/>
            <a:chExt cx="2209800" cy="1710476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76200" y="4688637"/>
              <a:ext cx="887639" cy="5293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ct val="15000"/>
                </a:spcAft>
              </a:pPr>
              <a:r>
                <a:rPr lang="en-US" sz="1600" b="1"/>
                <a:t>Support</a:t>
              </a:r>
            </a:p>
            <a:p>
              <a:pPr>
                <a:spcAft>
                  <a:spcPct val="15000"/>
                </a:spcAft>
              </a:pPr>
              <a:r>
                <a:rPr lang="en-US" sz="1600" b="1"/>
                <a:t>Functions</a:t>
              </a:r>
            </a:p>
          </p:txBody>
        </p:sp>
        <p:cxnSp>
          <p:nvCxnSpPr>
            <p:cNvPr id="23" name="Straight Arrow Connector 22"/>
            <p:cNvCxnSpPr>
              <a:endCxn id="17" idx="1"/>
            </p:cNvCxnSpPr>
            <p:nvPr/>
          </p:nvCxnSpPr>
          <p:spPr>
            <a:xfrm flipV="1">
              <a:off x="248738" y="3507537"/>
              <a:ext cx="810521" cy="738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0341" y="3581400"/>
              <a:ext cx="1025562" cy="1373937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12925" y="4953000"/>
              <a:ext cx="10730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62000" y="2414305"/>
            <a:ext cx="90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Insured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37650" y="2414305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1196" y="2414305"/>
            <a:ext cx="9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Assisted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2119" y="39396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Pre-Boardroom: Public Perspective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495635" y="3698037"/>
            <a:ext cx="620954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 </a:t>
            </a:r>
            <a:r>
              <a:rPr lang="en-US" sz="2200" b="1"/>
              <a:t>Management Team                    </a:t>
            </a:r>
            <a:r>
              <a:rPr lang="en-US" sz="2200" b="1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34153" y="3733800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Registrar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5038" y="3733800"/>
            <a:ext cx="9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Exec Dir</a:t>
            </a:r>
            <a:endParaRPr lang="en-US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B946DD-2786-E793-93BC-EB2C08362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8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0C6BFC18E184BB8D5237132025082" ma:contentTypeVersion="16" ma:contentTypeDescription="Create a new document." ma:contentTypeScope="" ma:versionID="31fc560264ac8e21aa352b25ed7ea4f9">
  <xsd:schema xmlns:xsd="http://www.w3.org/2001/XMLSchema" xmlns:xs="http://www.w3.org/2001/XMLSchema" xmlns:p="http://schemas.microsoft.com/office/2006/metadata/properties" xmlns:ns2="80579599-3ee1-434b-80d9-966500df6f60" xmlns:ns3="44e4fdc0-b760-4707-93c5-3416fdc3b596" targetNamespace="http://schemas.microsoft.com/office/2006/metadata/properties" ma:root="true" ma:fieldsID="23063e8a20fe1e45ba66696cb68aed61" ns2:_="" ns3:_="">
    <xsd:import namespace="80579599-3ee1-434b-80d9-966500df6f60"/>
    <xsd:import namespace="44e4fdc0-b760-4707-93c5-3416fdc3b5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79599-3ee1-434b-80d9-966500df6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5d1157b-d09c-4f73-897c-58371665fb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fdc0-b760-4707-93c5-3416fdc3b59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1a8ece8-6cee-423a-87ca-d61b46a05a18}" ma:internalName="TaxCatchAll" ma:showField="CatchAllData" ma:web="44e4fdc0-b760-4707-93c5-3416fdc3b5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e4fdc0-b760-4707-93c5-3416fdc3b596" xsi:nil="true"/>
    <lcf76f155ced4ddcb4097134ff3c332f xmlns="80579599-3ee1-434b-80d9-966500df6f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9FF751-DB4E-40D3-8385-5E8F73ED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79599-3ee1-434b-80d9-966500df6f60"/>
    <ds:schemaRef ds:uri="44e4fdc0-b760-4707-93c5-3416fdc3b5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37EF6-C019-4950-9E57-4CA14671F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B1535A-8964-4B39-B0A1-B22655BFC5C8}">
  <ds:schemaRefs>
    <ds:schemaRef ds:uri="44e4fdc0-b760-4707-93c5-3416fdc3b59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80579599-3ee1-434b-80d9-966500df6f6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1284</Words>
  <Application>Microsoft Office PowerPoint</Application>
  <PresentationFormat>On-screen Show (4:3)</PresentationFormat>
  <Paragraphs>362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Brush Script MT</vt:lpstr>
      <vt:lpstr>Calibri</vt:lpstr>
      <vt:lpstr>Wingdings</vt:lpstr>
      <vt:lpstr>Office Theme</vt:lpstr>
      <vt:lpstr>1_Office Theme</vt:lpstr>
      <vt:lpstr>Council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Creative Problem Solving</vt:lpstr>
      <vt:lpstr>Consensus Guidelines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 Gillespie</dc:creator>
  <cp:lastModifiedBy>Jessica Gunn</cp:lastModifiedBy>
  <cp:revision>13</cp:revision>
  <cp:lastPrinted>2023-01-24T15:14:16Z</cp:lastPrinted>
  <dcterms:created xsi:type="dcterms:W3CDTF">2019-02-10T22:13:31Z</dcterms:created>
  <dcterms:modified xsi:type="dcterms:W3CDTF">2023-12-14T18:20:45Z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0x0101008FF0C6BFC18E184BB8D5237132025082</vt:lpwstr>
  </property>
  <property fmtid="{D5CDD505-2E9C-101B-9397-08002B2CF9AE}" pid="3" name="MediaServiceImageTags">
    <vt:lpwstr/>
  </property>
</Properties>
</file>