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7"/>
  </p:notesMasterIdLst>
  <p:sldIdLst>
    <p:sldId id="2480" r:id="rId6"/>
    <p:sldId id="873" r:id="rId7"/>
    <p:sldId id="890" r:id="rId8"/>
    <p:sldId id="2494" r:id="rId9"/>
    <p:sldId id="2526" r:id="rId10"/>
    <p:sldId id="2527" r:id="rId11"/>
    <p:sldId id="2528" r:id="rId12"/>
    <p:sldId id="2529" r:id="rId13"/>
    <p:sldId id="2533" r:id="rId14"/>
    <p:sldId id="2534" r:id="rId15"/>
    <p:sldId id="891" r:id="rId16"/>
    <p:sldId id="2532" r:id="rId17"/>
    <p:sldId id="2541" r:id="rId18"/>
    <p:sldId id="257" r:id="rId19"/>
    <p:sldId id="2536" r:id="rId20"/>
    <p:sldId id="2540" r:id="rId21"/>
    <p:sldId id="2538" r:id="rId22"/>
    <p:sldId id="2531" r:id="rId23"/>
    <p:sldId id="2539" r:id="rId24"/>
    <p:sldId id="2537" r:id="rId25"/>
    <p:sldId id="26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F21097-B91F-415B-B69E-955F0C779D3C}">
          <p14:sldIdLst>
            <p14:sldId id="2480"/>
          </p14:sldIdLst>
        </p14:section>
        <p14:section name="Introduction and CDA Board Changes" id="{8FA748A6-3FFC-4648-BEE7-3084FB145EDF}">
          <p14:sldIdLst>
            <p14:sldId id="873"/>
            <p14:sldId id="890"/>
            <p14:sldId id="2494"/>
            <p14:sldId id="2526"/>
            <p14:sldId id="2527"/>
            <p14:sldId id="2528"/>
            <p14:sldId id="2529"/>
          </p14:sldIdLst>
        </p14:section>
        <p14:section name="Advocacy: CDCP" id="{D298E560-C78A-4475-96E5-F13DC4634144}">
          <p14:sldIdLst>
            <p14:sldId id="2533"/>
            <p14:sldId id="2534"/>
            <p14:sldId id="891"/>
            <p14:sldId id="2532"/>
          </p14:sldIdLst>
        </p14:section>
        <p14:section name="Strategic Plan Journey" id="{8AD5522F-0CB3-4F1E-9368-DD962FD1CA9A}">
          <p14:sldIdLst>
            <p14:sldId id="2541"/>
            <p14:sldId id="257"/>
            <p14:sldId id="2536"/>
          </p14:sldIdLst>
        </p14:section>
        <p14:section name="Diversity &amp; Inclusion" id="{A109FAC5-C937-42E9-A0A7-001AA5120F09}">
          <p14:sldIdLst>
            <p14:sldId id="2540"/>
            <p14:sldId id="2538"/>
          </p14:sldIdLst>
        </p14:section>
        <p14:section name="CDA Governance Review Update" id="{3F8C4647-8425-4080-8DE5-3A7517042656}">
          <p14:sldIdLst>
            <p14:sldId id="2531"/>
            <p14:sldId id="2539"/>
            <p14:sldId id="2537"/>
          </p14:sldIdLst>
        </p14:section>
        <p14:section name="Conclusion" id="{1036DC44-7F6D-471C-BA1B-8618C353D286}">
          <p14:sldIdLst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00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25395F-E48F-491B-87F2-8E15034FB244}" v="6" dt="2024-03-14T15:57:10.6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318" autoAdjust="0"/>
  </p:normalViewPr>
  <p:slideViewPr>
    <p:cSldViewPr snapToGrid="0">
      <p:cViewPr varScale="1">
        <p:scale>
          <a:sx n="108" d="100"/>
          <a:sy n="108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B1D400-2CF2-44B0-8EA6-A5D6DBCF1F6F}" type="doc">
      <dgm:prSet loTypeId="urn:microsoft.com/office/officeart/2005/8/layout/defaul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C5D0ECA-12E4-4540-9D9E-C102D896F30F}">
      <dgm:prSet/>
      <dgm:spPr>
        <a:solidFill>
          <a:srgbClr val="A40000"/>
        </a:solidFill>
      </dgm:spPr>
      <dgm:t>
        <a:bodyPr/>
        <a:lstStyle/>
        <a:p>
          <a:pPr>
            <a:defRPr cap="all"/>
          </a:pPr>
          <a:r>
            <a:rPr lang="en-US"/>
            <a:t>CDA President 2023 – 2024</a:t>
          </a:r>
        </a:p>
      </dgm:t>
    </dgm:pt>
    <dgm:pt modelId="{830C9DBB-EA0F-460F-94B8-35ACCD29E0EC}" type="parTrans" cxnId="{B48CD50E-1A0C-4D63-A86B-CE1B0763C139}">
      <dgm:prSet/>
      <dgm:spPr/>
      <dgm:t>
        <a:bodyPr/>
        <a:lstStyle/>
        <a:p>
          <a:endParaRPr lang="en-US"/>
        </a:p>
      </dgm:t>
    </dgm:pt>
    <dgm:pt modelId="{001E90B8-6E8F-4055-9B4D-CF67F5A0F9FE}" type="sibTrans" cxnId="{B48CD50E-1A0C-4D63-A86B-CE1B0763C139}">
      <dgm:prSet/>
      <dgm:spPr/>
      <dgm:t>
        <a:bodyPr/>
        <a:lstStyle/>
        <a:p>
          <a:endParaRPr lang="en-US"/>
        </a:p>
      </dgm:t>
    </dgm:pt>
    <dgm:pt modelId="{FBBDE22C-F3A9-4D66-A2BB-6D83218F64E2}">
      <dgm:prSet/>
      <dgm:spPr>
        <a:solidFill>
          <a:srgbClr val="A40000"/>
        </a:solidFill>
      </dgm:spPr>
      <dgm:t>
        <a:bodyPr/>
        <a:lstStyle/>
        <a:p>
          <a:pPr>
            <a:defRPr cap="all"/>
          </a:pPr>
          <a:r>
            <a:rPr lang="en-US"/>
            <a:t>Serving on CDA board since 2015</a:t>
          </a:r>
        </a:p>
      </dgm:t>
    </dgm:pt>
    <dgm:pt modelId="{A51E4018-8E59-4849-8956-2E837FD03380}" type="parTrans" cxnId="{070CF6D0-A2FE-4D53-BB74-99CF1BE46EB4}">
      <dgm:prSet/>
      <dgm:spPr/>
      <dgm:t>
        <a:bodyPr/>
        <a:lstStyle/>
        <a:p>
          <a:endParaRPr lang="en-US"/>
        </a:p>
      </dgm:t>
    </dgm:pt>
    <dgm:pt modelId="{3FD80D00-B2AF-4028-A8D1-0DAEFBAA6F0A}" type="sibTrans" cxnId="{070CF6D0-A2FE-4D53-BB74-99CF1BE46EB4}">
      <dgm:prSet/>
      <dgm:spPr/>
      <dgm:t>
        <a:bodyPr/>
        <a:lstStyle/>
        <a:p>
          <a:endParaRPr lang="en-US"/>
        </a:p>
      </dgm:t>
    </dgm:pt>
    <dgm:pt modelId="{CA99F27F-DBB9-4937-B58D-DC4E24397199}">
      <dgm:prSet/>
      <dgm:spPr>
        <a:solidFill>
          <a:srgbClr val="A40000"/>
        </a:solidFill>
      </dgm:spPr>
      <dgm:t>
        <a:bodyPr/>
        <a:lstStyle/>
        <a:p>
          <a:pPr>
            <a:defRPr cap="all"/>
          </a:pPr>
          <a:r>
            <a:rPr lang="en-US"/>
            <a:t>Past President DDSS,  NSDA &amp; Halifax County Dental Society</a:t>
          </a:r>
        </a:p>
      </dgm:t>
    </dgm:pt>
    <dgm:pt modelId="{F7323A3A-E01A-48C2-9BA8-076BD0B29F71}" type="parTrans" cxnId="{B6062084-2800-4818-B52C-08AD699238E5}">
      <dgm:prSet/>
      <dgm:spPr/>
      <dgm:t>
        <a:bodyPr/>
        <a:lstStyle/>
        <a:p>
          <a:endParaRPr lang="en-US"/>
        </a:p>
      </dgm:t>
    </dgm:pt>
    <dgm:pt modelId="{5A14E660-73FB-4F0F-9170-60054DF62C06}" type="sibTrans" cxnId="{B6062084-2800-4818-B52C-08AD699238E5}">
      <dgm:prSet/>
      <dgm:spPr/>
      <dgm:t>
        <a:bodyPr/>
        <a:lstStyle/>
        <a:p>
          <a:endParaRPr lang="en-US"/>
        </a:p>
      </dgm:t>
    </dgm:pt>
    <dgm:pt modelId="{09E39DBC-E997-4800-8517-0C6E8E970CFC}">
      <dgm:prSet/>
      <dgm:spPr>
        <a:solidFill>
          <a:srgbClr val="A40000"/>
        </a:solidFill>
      </dgm:spPr>
      <dgm:t>
        <a:bodyPr/>
        <a:lstStyle/>
        <a:p>
          <a:pPr>
            <a:defRPr cap="all"/>
          </a:pPr>
          <a:r>
            <a:rPr lang="en-US"/>
            <a:t>DDS Dalhousie University- 1988</a:t>
          </a:r>
        </a:p>
      </dgm:t>
    </dgm:pt>
    <dgm:pt modelId="{8305E4EE-AABA-4079-9E1D-D127F3B49402}" type="parTrans" cxnId="{99B5E818-FA07-49AF-8DC1-5AF761878F0D}">
      <dgm:prSet/>
      <dgm:spPr/>
      <dgm:t>
        <a:bodyPr/>
        <a:lstStyle/>
        <a:p>
          <a:endParaRPr lang="en-US"/>
        </a:p>
      </dgm:t>
    </dgm:pt>
    <dgm:pt modelId="{44849121-BE86-443C-9F35-28BA271E3FDE}" type="sibTrans" cxnId="{99B5E818-FA07-49AF-8DC1-5AF761878F0D}">
      <dgm:prSet/>
      <dgm:spPr/>
      <dgm:t>
        <a:bodyPr/>
        <a:lstStyle/>
        <a:p>
          <a:endParaRPr lang="en-US"/>
        </a:p>
      </dgm:t>
    </dgm:pt>
    <dgm:pt modelId="{5082DB25-DC42-40D6-B691-7257402D3EED}">
      <dgm:prSet/>
      <dgm:spPr>
        <a:solidFill>
          <a:srgbClr val="A40000"/>
        </a:solidFill>
      </dgm:spPr>
      <dgm:t>
        <a:bodyPr/>
        <a:lstStyle/>
        <a:p>
          <a:pPr>
            <a:defRPr cap="all"/>
          </a:pPr>
          <a:r>
            <a:rPr lang="en-US"/>
            <a:t>35 years in general practice</a:t>
          </a:r>
        </a:p>
      </dgm:t>
    </dgm:pt>
    <dgm:pt modelId="{367D2366-9419-4925-AB5D-612DE8459FBF}" type="parTrans" cxnId="{EB15F87C-06C0-474D-9E5B-05AB049CB1EE}">
      <dgm:prSet/>
      <dgm:spPr/>
      <dgm:t>
        <a:bodyPr/>
        <a:lstStyle/>
        <a:p>
          <a:endParaRPr lang="en-US"/>
        </a:p>
      </dgm:t>
    </dgm:pt>
    <dgm:pt modelId="{61B7B73C-FEE3-49CA-B25E-D6DBB028778E}" type="sibTrans" cxnId="{EB15F87C-06C0-474D-9E5B-05AB049CB1EE}">
      <dgm:prSet/>
      <dgm:spPr/>
      <dgm:t>
        <a:bodyPr/>
        <a:lstStyle/>
        <a:p>
          <a:endParaRPr lang="en-US"/>
        </a:p>
      </dgm:t>
    </dgm:pt>
    <dgm:pt modelId="{95015962-3F95-4721-A61D-7082BF6E4355}">
      <dgm:prSet/>
      <dgm:spPr>
        <a:solidFill>
          <a:srgbClr val="A40000"/>
        </a:solidFill>
      </dgm:spPr>
      <dgm:t>
        <a:bodyPr/>
        <a:lstStyle/>
        <a:p>
          <a:pPr>
            <a:defRPr cap="all"/>
          </a:pPr>
          <a:r>
            <a:rPr lang="en-US"/>
            <a:t>Lifelong local community contributor</a:t>
          </a:r>
        </a:p>
      </dgm:t>
    </dgm:pt>
    <dgm:pt modelId="{ACCCE6B7-8E99-4D7D-A33C-66D3AABC577E}" type="parTrans" cxnId="{DD4A3BB9-E1AE-469C-9C09-6DFC69D3EDE6}">
      <dgm:prSet/>
      <dgm:spPr/>
      <dgm:t>
        <a:bodyPr/>
        <a:lstStyle/>
        <a:p>
          <a:endParaRPr lang="en-US"/>
        </a:p>
      </dgm:t>
    </dgm:pt>
    <dgm:pt modelId="{CBC16B0E-4A65-4589-B4FF-E8829A7FC13D}" type="sibTrans" cxnId="{DD4A3BB9-E1AE-469C-9C09-6DFC69D3EDE6}">
      <dgm:prSet/>
      <dgm:spPr/>
      <dgm:t>
        <a:bodyPr/>
        <a:lstStyle/>
        <a:p>
          <a:endParaRPr lang="en-US"/>
        </a:p>
      </dgm:t>
    </dgm:pt>
    <dgm:pt modelId="{DC81266F-AC60-46C3-A00B-949F448D347B}" type="pres">
      <dgm:prSet presAssocID="{1BB1D400-2CF2-44B0-8EA6-A5D6DBCF1F6F}" presName="diagram" presStyleCnt="0">
        <dgm:presLayoutVars>
          <dgm:dir/>
          <dgm:resizeHandles val="exact"/>
        </dgm:presLayoutVars>
      </dgm:prSet>
      <dgm:spPr/>
    </dgm:pt>
    <dgm:pt modelId="{98E1CC57-6829-46F3-A07D-0A5B6C00DCD6}" type="pres">
      <dgm:prSet presAssocID="{FC5D0ECA-12E4-4540-9D9E-C102D896F30F}" presName="node" presStyleLbl="node1" presStyleIdx="0" presStyleCnt="6">
        <dgm:presLayoutVars>
          <dgm:bulletEnabled val="1"/>
        </dgm:presLayoutVars>
      </dgm:prSet>
      <dgm:spPr/>
    </dgm:pt>
    <dgm:pt modelId="{68BBE5BC-3E85-4CA5-84C5-BE99DD19D13D}" type="pres">
      <dgm:prSet presAssocID="{001E90B8-6E8F-4055-9B4D-CF67F5A0F9FE}" presName="sibTrans" presStyleCnt="0"/>
      <dgm:spPr/>
    </dgm:pt>
    <dgm:pt modelId="{790115AB-6B9C-4B37-8E85-29A1F2E0E9B5}" type="pres">
      <dgm:prSet presAssocID="{FBBDE22C-F3A9-4D66-A2BB-6D83218F64E2}" presName="node" presStyleLbl="node1" presStyleIdx="1" presStyleCnt="6">
        <dgm:presLayoutVars>
          <dgm:bulletEnabled val="1"/>
        </dgm:presLayoutVars>
      </dgm:prSet>
      <dgm:spPr/>
    </dgm:pt>
    <dgm:pt modelId="{256AE283-EC55-44DF-8D8A-34CCE07C7B0B}" type="pres">
      <dgm:prSet presAssocID="{3FD80D00-B2AF-4028-A8D1-0DAEFBAA6F0A}" presName="sibTrans" presStyleCnt="0"/>
      <dgm:spPr/>
    </dgm:pt>
    <dgm:pt modelId="{45F32259-EFF5-4294-A5EC-7BD11A07C2BB}" type="pres">
      <dgm:prSet presAssocID="{CA99F27F-DBB9-4937-B58D-DC4E24397199}" presName="node" presStyleLbl="node1" presStyleIdx="2" presStyleCnt="6">
        <dgm:presLayoutVars>
          <dgm:bulletEnabled val="1"/>
        </dgm:presLayoutVars>
      </dgm:prSet>
      <dgm:spPr/>
    </dgm:pt>
    <dgm:pt modelId="{A7C601B6-CD0D-4135-89FB-6BBA8424173C}" type="pres">
      <dgm:prSet presAssocID="{5A14E660-73FB-4F0F-9170-60054DF62C06}" presName="sibTrans" presStyleCnt="0"/>
      <dgm:spPr/>
    </dgm:pt>
    <dgm:pt modelId="{136FA3FB-0744-46BF-B613-79E971AD1A18}" type="pres">
      <dgm:prSet presAssocID="{09E39DBC-E997-4800-8517-0C6E8E970CFC}" presName="node" presStyleLbl="node1" presStyleIdx="3" presStyleCnt="6">
        <dgm:presLayoutVars>
          <dgm:bulletEnabled val="1"/>
        </dgm:presLayoutVars>
      </dgm:prSet>
      <dgm:spPr/>
    </dgm:pt>
    <dgm:pt modelId="{7629CA63-2DEC-4566-AED2-7045D9788DF8}" type="pres">
      <dgm:prSet presAssocID="{44849121-BE86-443C-9F35-28BA271E3FDE}" presName="sibTrans" presStyleCnt="0"/>
      <dgm:spPr/>
    </dgm:pt>
    <dgm:pt modelId="{F790D19C-5E12-4CB2-8BF2-6E7AACA5A8E6}" type="pres">
      <dgm:prSet presAssocID="{5082DB25-DC42-40D6-B691-7257402D3EED}" presName="node" presStyleLbl="node1" presStyleIdx="4" presStyleCnt="6">
        <dgm:presLayoutVars>
          <dgm:bulletEnabled val="1"/>
        </dgm:presLayoutVars>
      </dgm:prSet>
      <dgm:spPr/>
    </dgm:pt>
    <dgm:pt modelId="{A91EFF8E-1577-441D-B01B-58306B502B4A}" type="pres">
      <dgm:prSet presAssocID="{61B7B73C-FEE3-49CA-B25E-D6DBB028778E}" presName="sibTrans" presStyleCnt="0"/>
      <dgm:spPr/>
    </dgm:pt>
    <dgm:pt modelId="{DAD6A1C6-E3B9-4D6F-BCE5-43A9BC41D6F2}" type="pres">
      <dgm:prSet presAssocID="{95015962-3F95-4721-A61D-7082BF6E4355}" presName="node" presStyleLbl="node1" presStyleIdx="5" presStyleCnt="6">
        <dgm:presLayoutVars>
          <dgm:bulletEnabled val="1"/>
        </dgm:presLayoutVars>
      </dgm:prSet>
      <dgm:spPr/>
    </dgm:pt>
  </dgm:ptLst>
  <dgm:cxnLst>
    <dgm:cxn modelId="{B48CD50E-1A0C-4D63-A86B-CE1B0763C139}" srcId="{1BB1D400-2CF2-44B0-8EA6-A5D6DBCF1F6F}" destId="{FC5D0ECA-12E4-4540-9D9E-C102D896F30F}" srcOrd="0" destOrd="0" parTransId="{830C9DBB-EA0F-460F-94B8-35ACCD29E0EC}" sibTransId="{001E90B8-6E8F-4055-9B4D-CF67F5A0F9FE}"/>
    <dgm:cxn modelId="{99B5E818-FA07-49AF-8DC1-5AF761878F0D}" srcId="{1BB1D400-2CF2-44B0-8EA6-A5D6DBCF1F6F}" destId="{09E39DBC-E997-4800-8517-0C6E8E970CFC}" srcOrd="3" destOrd="0" parTransId="{8305E4EE-AABA-4079-9E1D-D127F3B49402}" sibTransId="{44849121-BE86-443C-9F35-28BA271E3FDE}"/>
    <dgm:cxn modelId="{57DCBC3A-91C9-4396-9D06-BE7C541B4EB6}" type="presOf" srcId="{09E39DBC-E997-4800-8517-0C6E8E970CFC}" destId="{136FA3FB-0744-46BF-B613-79E971AD1A18}" srcOrd="0" destOrd="0" presId="urn:microsoft.com/office/officeart/2005/8/layout/default"/>
    <dgm:cxn modelId="{136AB678-52F7-4C08-92C5-661A7BB88C5D}" type="presOf" srcId="{FC5D0ECA-12E4-4540-9D9E-C102D896F30F}" destId="{98E1CC57-6829-46F3-A07D-0A5B6C00DCD6}" srcOrd="0" destOrd="0" presId="urn:microsoft.com/office/officeart/2005/8/layout/default"/>
    <dgm:cxn modelId="{EB15F87C-06C0-474D-9E5B-05AB049CB1EE}" srcId="{1BB1D400-2CF2-44B0-8EA6-A5D6DBCF1F6F}" destId="{5082DB25-DC42-40D6-B691-7257402D3EED}" srcOrd="4" destOrd="0" parTransId="{367D2366-9419-4925-AB5D-612DE8459FBF}" sibTransId="{61B7B73C-FEE3-49CA-B25E-D6DBB028778E}"/>
    <dgm:cxn modelId="{C48A8982-188C-46AE-81B8-18C55518C428}" type="presOf" srcId="{5082DB25-DC42-40D6-B691-7257402D3EED}" destId="{F790D19C-5E12-4CB2-8BF2-6E7AACA5A8E6}" srcOrd="0" destOrd="0" presId="urn:microsoft.com/office/officeart/2005/8/layout/default"/>
    <dgm:cxn modelId="{B6062084-2800-4818-B52C-08AD699238E5}" srcId="{1BB1D400-2CF2-44B0-8EA6-A5D6DBCF1F6F}" destId="{CA99F27F-DBB9-4937-B58D-DC4E24397199}" srcOrd="2" destOrd="0" parTransId="{F7323A3A-E01A-48C2-9BA8-076BD0B29F71}" sibTransId="{5A14E660-73FB-4F0F-9170-60054DF62C06}"/>
    <dgm:cxn modelId="{1FF54CA5-A41E-4086-8B7F-8C941759A927}" type="presOf" srcId="{1BB1D400-2CF2-44B0-8EA6-A5D6DBCF1F6F}" destId="{DC81266F-AC60-46C3-A00B-949F448D347B}" srcOrd="0" destOrd="0" presId="urn:microsoft.com/office/officeart/2005/8/layout/default"/>
    <dgm:cxn modelId="{DD4A3BB9-E1AE-469C-9C09-6DFC69D3EDE6}" srcId="{1BB1D400-2CF2-44B0-8EA6-A5D6DBCF1F6F}" destId="{95015962-3F95-4721-A61D-7082BF6E4355}" srcOrd="5" destOrd="0" parTransId="{ACCCE6B7-8E99-4D7D-A33C-66D3AABC577E}" sibTransId="{CBC16B0E-4A65-4589-B4FF-E8829A7FC13D}"/>
    <dgm:cxn modelId="{4ABBC4C3-1800-452D-98D2-803A826B1E20}" type="presOf" srcId="{FBBDE22C-F3A9-4D66-A2BB-6D83218F64E2}" destId="{790115AB-6B9C-4B37-8E85-29A1F2E0E9B5}" srcOrd="0" destOrd="0" presId="urn:microsoft.com/office/officeart/2005/8/layout/default"/>
    <dgm:cxn modelId="{070CF6D0-A2FE-4D53-BB74-99CF1BE46EB4}" srcId="{1BB1D400-2CF2-44B0-8EA6-A5D6DBCF1F6F}" destId="{FBBDE22C-F3A9-4D66-A2BB-6D83218F64E2}" srcOrd="1" destOrd="0" parTransId="{A51E4018-8E59-4849-8956-2E837FD03380}" sibTransId="{3FD80D00-B2AF-4028-A8D1-0DAEFBAA6F0A}"/>
    <dgm:cxn modelId="{685014E8-B8D1-4861-8B68-DC3CD202C165}" type="presOf" srcId="{95015962-3F95-4721-A61D-7082BF6E4355}" destId="{DAD6A1C6-E3B9-4D6F-BCE5-43A9BC41D6F2}" srcOrd="0" destOrd="0" presId="urn:microsoft.com/office/officeart/2005/8/layout/default"/>
    <dgm:cxn modelId="{48BECDF4-A0F7-4B1D-9E31-F6756B4E9E80}" type="presOf" srcId="{CA99F27F-DBB9-4937-B58D-DC4E24397199}" destId="{45F32259-EFF5-4294-A5EC-7BD11A07C2BB}" srcOrd="0" destOrd="0" presId="urn:microsoft.com/office/officeart/2005/8/layout/default"/>
    <dgm:cxn modelId="{FDA5D066-389D-4DB4-99F1-2A8E6E750149}" type="presParOf" srcId="{DC81266F-AC60-46C3-A00B-949F448D347B}" destId="{98E1CC57-6829-46F3-A07D-0A5B6C00DCD6}" srcOrd="0" destOrd="0" presId="urn:microsoft.com/office/officeart/2005/8/layout/default"/>
    <dgm:cxn modelId="{07F1A607-22AE-496E-A587-810E34A2F8FE}" type="presParOf" srcId="{DC81266F-AC60-46C3-A00B-949F448D347B}" destId="{68BBE5BC-3E85-4CA5-84C5-BE99DD19D13D}" srcOrd="1" destOrd="0" presId="urn:microsoft.com/office/officeart/2005/8/layout/default"/>
    <dgm:cxn modelId="{B4FCFE8E-796F-449C-9895-9831A44BC3AB}" type="presParOf" srcId="{DC81266F-AC60-46C3-A00B-949F448D347B}" destId="{790115AB-6B9C-4B37-8E85-29A1F2E0E9B5}" srcOrd="2" destOrd="0" presId="urn:microsoft.com/office/officeart/2005/8/layout/default"/>
    <dgm:cxn modelId="{67ADB7B9-D30E-48C3-88A6-8768D863E13C}" type="presParOf" srcId="{DC81266F-AC60-46C3-A00B-949F448D347B}" destId="{256AE283-EC55-44DF-8D8A-34CCE07C7B0B}" srcOrd="3" destOrd="0" presId="urn:microsoft.com/office/officeart/2005/8/layout/default"/>
    <dgm:cxn modelId="{0E996962-FBA2-4CF4-9D42-2065F9E9668B}" type="presParOf" srcId="{DC81266F-AC60-46C3-A00B-949F448D347B}" destId="{45F32259-EFF5-4294-A5EC-7BD11A07C2BB}" srcOrd="4" destOrd="0" presId="urn:microsoft.com/office/officeart/2005/8/layout/default"/>
    <dgm:cxn modelId="{FE97BD0E-882A-47D7-855A-485D05E57346}" type="presParOf" srcId="{DC81266F-AC60-46C3-A00B-949F448D347B}" destId="{A7C601B6-CD0D-4135-89FB-6BBA8424173C}" srcOrd="5" destOrd="0" presId="urn:microsoft.com/office/officeart/2005/8/layout/default"/>
    <dgm:cxn modelId="{2A6E90EA-5035-454A-865C-6862338D8B2C}" type="presParOf" srcId="{DC81266F-AC60-46C3-A00B-949F448D347B}" destId="{136FA3FB-0744-46BF-B613-79E971AD1A18}" srcOrd="6" destOrd="0" presId="urn:microsoft.com/office/officeart/2005/8/layout/default"/>
    <dgm:cxn modelId="{BF55219C-BB5A-47AE-A27A-22C3429B958B}" type="presParOf" srcId="{DC81266F-AC60-46C3-A00B-949F448D347B}" destId="{7629CA63-2DEC-4566-AED2-7045D9788DF8}" srcOrd="7" destOrd="0" presId="urn:microsoft.com/office/officeart/2005/8/layout/default"/>
    <dgm:cxn modelId="{87055717-26FF-4293-A32D-3B9AA9101E02}" type="presParOf" srcId="{DC81266F-AC60-46C3-A00B-949F448D347B}" destId="{F790D19C-5E12-4CB2-8BF2-6E7AACA5A8E6}" srcOrd="8" destOrd="0" presId="urn:microsoft.com/office/officeart/2005/8/layout/default"/>
    <dgm:cxn modelId="{9D8A359A-0271-4A1E-80A2-84E03695FD93}" type="presParOf" srcId="{DC81266F-AC60-46C3-A00B-949F448D347B}" destId="{A91EFF8E-1577-441D-B01B-58306B502B4A}" srcOrd="9" destOrd="0" presId="urn:microsoft.com/office/officeart/2005/8/layout/default"/>
    <dgm:cxn modelId="{68068F8A-76C4-4A21-BBA3-67B3C97DE3A7}" type="presParOf" srcId="{DC81266F-AC60-46C3-A00B-949F448D347B}" destId="{DAD6A1C6-E3B9-4D6F-BCE5-43A9BC41D6F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1CC57-6829-46F3-A07D-0A5B6C00DCD6}">
      <dsp:nvSpPr>
        <dsp:cNvPr id="0" name=""/>
        <dsp:cNvSpPr/>
      </dsp:nvSpPr>
      <dsp:spPr>
        <a:xfrm>
          <a:off x="201905" y="1499"/>
          <a:ext cx="2267498" cy="1360499"/>
        </a:xfrm>
        <a:prstGeom prst="rect">
          <a:avLst/>
        </a:prstGeom>
        <a:solidFill>
          <a:srgbClr val="A40000"/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CDA President 2023 – 2024</a:t>
          </a:r>
        </a:p>
      </dsp:txBody>
      <dsp:txXfrm>
        <a:off x="201905" y="1499"/>
        <a:ext cx="2267498" cy="1360499"/>
      </dsp:txXfrm>
    </dsp:sp>
    <dsp:sp modelId="{790115AB-6B9C-4B37-8E85-29A1F2E0E9B5}">
      <dsp:nvSpPr>
        <dsp:cNvPr id="0" name=""/>
        <dsp:cNvSpPr/>
      </dsp:nvSpPr>
      <dsp:spPr>
        <a:xfrm>
          <a:off x="2696153" y="1499"/>
          <a:ext cx="2267498" cy="1360499"/>
        </a:xfrm>
        <a:prstGeom prst="rect">
          <a:avLst/>
        </a:prstGeom>
        <a:solidFill>
          <a:srgbClr val="A40000"/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Serving on CDA board since 2015</a:t>
          </a:r>
        </a:p>
      </dsp:txBody>
      <dsp:txXfrm>
        <a:off x="2696153" y="1499"/>
        <a:ext cx="2267498" cy="1360499"/>
      </dsp:txXfrm>
    </dsp:sp>
    <dsp:sp modelId="{45F32259-EFF5-4294-A5EC-7BD11A07C2BB}">
      <dsp:nvSpPr>
        <dsp:cNvPr id="0" name=""/>
        <dsp:cNvSpPr/>
      </dsp:nvSpPr>
      <dsp:spPr>
        <a:xfrm>
          <a:off x="201905" y="1588747"/>
          <a:ext cx="2267498" cy="1360499"/>
        </a:xfrm>
        <a:prstGeom prst="rect">
          <a:avLst/>
        </a:prstGeom>
        <a:solidFill>
          <a:srgbClr val="A40000"/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Past President DDSS,  NSDA &amp; Halifax County Dental Society</a:t>
          </a:r>
        </a:p>
      </dsp:txBody>
      <dsp:txXfrm>
        <a:off x="201905" y="1588747"/>
        <a:ext cx="2267498" cy="1360499"/>
      </dsp:txXfrm>
    </dsp:sp>
    <dsp:sp modelId="{136FA3FB-0744-46BF-B613-79E971AD1A18}">
      <dsp:nvSpPr>
        <dsp:cNvPr id="0" name=""/>
        <dsp:cNvSpPr/>
      </dsp:nvSpPr>
      <dsp:spPr>
        <a:xfrm>
          <a:off x="2696153" y="1588747"/>
          <a:ext cx="2267498" cy="1360499"/>
        </a:xfrm>
        <a:prstGeom prst="rect">
          <a:avLst/>
        </a:prstGeom>
        <a:solidFill>
          <a:srgbClr val="A40000"/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DDS Dalhousie University- 1988</a:t>
          </a:r>
        </a:p>
      </dsp:txBody>
      <dsp:txXfrm>
        <a:off x="2696153" y="1588747"/>
        <a:ext cx="2267498" cy="1360499"/>
      </dsp:txXfrm>
    </dsp:sp>
    <dsp:sp modelId="{F790D19C-5E12-4CB2-8BF2-6E7AACA5A8E6}">
      <dsp:nvSpPr>
        <dsp:cNvPr id="0" name=""/>
        <dsp:cNvSpPr/>
      </dsp:nvSpPr>
      <dsp:spPr>
        <a:xfrm>
          <a:off x="201905" y="3175996"/>
          <a:ext cx="2267498" cy="1360499"/>
        </a:xfrm>
        <a:prstGeom prst="rect">
          <a:avLst/>
        </a:prstGeom>
        <a:solidFill>
          <a:srgbClr val="A40000"/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35 years in general practice</a:t>
          </a:r>
        </a:p>
      </dsp:txBody>
      <dsp:txXfrm>
        <a:off x="201905" y="3175996"/>
        <a:ext cx="2267498" cy="1360499"/>
      </dsp:txXfrm>
    </dsp:sp>
    <dsp:sp modelId="{DAD6A1C6-E3B9-4D6F-BCE5-43A9BC41D6F2}">
      <dsp:nvSpPr>
        <dsp:cNvPr id="0" name=""/>
        <dsp:cNvSpPr/>
      </dsp:nvSpPr>
      <dsp:spPr>
        <a:xfrm>
          <a:off x="2696153" y="3175996"/>
          <a:ext cx="2267498" cy="1360499"/>
        </a:xfrm>
        <a:prstGeom prst="rect">
          <a:avLst/>
        </a:prstGeom>
        <a:solidFill>
          <a:srgbClr val="A40000"/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Lifelong local community contributor</a:t>
          </a:r>
        </a:p>
      </dsp:txBody>
      <dsp:txXfrm>
        <a:off x="2696153" y="3175996"/>
        <a:ext cx="2267498" cy="1360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53C95-2102-4925-8C37-546BCD402138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285B0-7DDC-41C4-ACDB-D46F35C3112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7649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D56D7-D499-407E-A3A7-6A9E7F6E3F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55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C2B7F-EF67-4BD6-BA62-9A3F9F18C2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77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C2B7F-EF67-4BD6-BA62-9A3F9F18C2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84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C2B7F-EF67-4BD6-BA62-9A3F9F18C2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86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C2B7F-EF67-4BD6-BA62-9A3F9F18C2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15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C2B7F-EF67-4BD6-BA62-9A3F9F18C2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9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C2B7F-EF67-4BD6-BA62-9A3F9F18C2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66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C2B7F-EF67-4BD6-BA62-9A3F9F18C2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16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C2B7F-EF67-4BD6-BA62-9A3F9F18C2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84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C2B7F-EF67-4BD6-BA62-9A3F9F18C2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2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2B7F-EF67-4BD6-BA62-9A3F9F18C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14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C2B7F-EF67-4BD6-BA62-9A3F9F18C2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75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D56D7-D499-407E-A3A7-6A9E7F6E3F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80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C2B7F-EF67-4BD6-BA62-9A3F9F18C2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87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5000"/>
              </a:lnSpc>
              <a:buFont typeface="Symbol" panose="05050102010706020507" pitchFamily="18" charset="2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CD56D7-D499-407E-A3A7-6A9E7F6E3F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829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85B0-7DDC-41C4-ACDB-D46F35C3112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1974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85B0-7DDC-41C4-ACDB-D46F35C3112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6281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85B0-7DDC-41C4-ACDB-D46F35C3112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8444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85B0-7DDC-41C4-ACDB-D46F35C3112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0527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C2B7F-EF67-4BD6-BA62-9A3F9F18C2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23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D122-006E-4FCD-B52E-A48836511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24ED0-A2CD-476D-AC2A-9734BA0D6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A3CCA-A4B8-4BEB-ACFF-BF21B282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C006-2E22-4AAE-B4F1-164513DB71DC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307DE-02A5-4880-AC22-5A1C8F8D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AE953-4BEA-49EF-B433-AEDCD9B32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9D3-F5BC-4106-B1F7-14B60819C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50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3E00A-5328-4735-8E30-BE72628D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99BA0-9F3E-4FCC-A8D8-1197D6734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1CA51-81B1-4947-82D9-C560B4CFD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C006-2E22-4AAE-B4F1-164513DB71DC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015CC-9C42-42DE-9C07-282BA9FA6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5F620-25A2-4DF3-97FB-2EA4380A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9D3-F5BC-4106-B1F7-14B60819C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5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550B63-0423-45B8-9938-FEE4C2183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18273-947E-42B4-AAB0-6579A4C95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F67B-859B-4D7F-A193-50E6C4574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C006-2E22-4AAE-B4F1-164513DB71DC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ABA3A-5C6F-43EB-BC81-2A3016352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C7052-D8E6-42A2-8512-219A1541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9D3-F5BC-4106-B1F7-14B60819C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211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Footer and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09600" y="6397626"/>
            <a:ext cx="632884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411A2680-BCD0-4F58-A140-FDF93F635E1D}" type="slidenum">
              <a:rPr lang="en-US" sz="1600">
                <a:solidFill>
                  <a:schemeClr val="bg1">
                    <a:lumMod val="75000"/>
                  </a:schemeClr>
                </a:solidFill>
                <a:latin typeface="+mn-lt"/>
              </a:rPr>
              <a:pPr>
                <a:defRPr/>
              </a:pPr>
              <a:t>‹#›</a:t>
            </a:fld>
            <a:endParaRPr lang="en-US" sz="120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599" y="274639"/>
            <a:ext cx="7521147" cy="1120774"/>
          </a:xfrm>
        </p:spPr>
        <p:txBody>
          <a:bodyPr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9967783" y="6397626"/>
            <a:ext cx="1614617" cy="365125"/>
          </a:xfrm>
        </p:spPr>
        <p:txBody>
          <a:bodyPr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00CBBEFA-1F1E-4BF3-B578-B69FCBD2D133}" type="datetime1">
              <a:rPr lang="en-CA" smtClean="0"/>
              <a:pPr>
                <a:defRPr/>
              </a:pPr>
              <a:t>2024-03-14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41" y="207957"/>
            <a:ext cx="1216704" cy="118745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2800"/>
            </a:lvl1pPr>
            <a:lvl2pPr marL="742950" indent="-285750">
              <a:buSzPct val="90000"/>
              <a:buFont typeface="Wingdings" panose="05000000000000000000" pitchFamily="2" charset="2"/>
              <a:buChar char="§"/>
              <a:defRPr sz="2400"/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05201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1338263" y="2703279"/>
            <a:ext cx="9515475" cy="30396"/>
          </a:xfrm>
          <a:prstGeom prst="line">
            <a:avLst/>
          </a:prstGeom>
          <a:ln>
            <a:solidFill>
              <a:schemeClr val="dk1">
                <a:alpha val="2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9422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828800" y="4748209"/>
            <a:ext cx="8534400" cy="93356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84" y="243604"/>
            <a:ext cx="4209433" cy="2325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6017723"/>
            <a:ext cx="10058400" cy="79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84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ooter and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09600" y="6397626"/>
            <a:ext cx="632884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411A2680-BCD0-4F58-A140-FDF93F635E1D}" type="slidenum">
              <a:rPr lang="en-US" sz="1600">
                <a:solidFill>
                  <a:schemeClr val="bg1">
                    <a:lumMod val="75000"/>
                  </a:schemeClr>
                </a:solidFill>
                <a:latin typeface="+mn-lt"/>
              </a:rPr>
              <a:pPr>
                <a:defRPr/>
              </a:pPr>
              <a:t>‹#›</a:t>
            </a:fld>
            <a:endParaRPr lang="en-US" sz="120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599" y="274639"/>
            <a:ext cx="7521147" cy="1120774"/>
          </a:xfrm>
        </p:spPr>
        <p:txBody>
          <a:bodyPr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9967783" y="6397626"/>
            <a:ext cx="1614617" cy="365125"/>
          </a:xfrm>
        </p:spPr>
        <p:txBody>
          <a:bodyPr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00CBBEFA-1F1E-4BF3-B578-B69FCBD2D133}" type="datetime1">
              <a:rPr lang="en-CA" smtClean="0"/>
              <a:pPr>
                <a:defRPr/>
              </a:pPr>
              <a:t>2024-03-14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41" y="207957"/>
            <a:ext cx="1216704" cy="118745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2800"/>
            </a:lvl1pPr>
            <a:lvl2pPr marL="742950" indent="-285750">
              <a:buSzPct val="90000"/>
              <a:buFont typeface="Wingdings" panose="05000000000000000000" pitchFamily="2" charset="2"/>
              <a:buChar char="§"/>
              <a:defRPr sz="2400"/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2257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ooter and Log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599" y="274639"/>
            <a:ext cx="7521147" cy="1120774"/>
          </a:xfrm>
        </p:spPr>
        <p:txBody>
          <a:bodyPr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885" y="274639"/>
            <a:ext cx="1845515" cy="1120774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2800"/>
            </a:lvl1pPr>
            <a:lvl2pPr marL="742950" indent="-285750">
              <a:buSzPct val="90000"/>
              <a:buFont typeface="Wingdings" panose="05000000000000000000" pitchFamily="2" charset="2"/>
              <a:buChar char="§"/>
              <a:defRPr sz="2400"/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600" y="6397626"/>
            <a:ext cx="632884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411A2680-BCD0-4F58-A140-FDF93F635E1D}" type="slidenum">
              <a:rPr lang="en-US" sz="1600">
                <a:solidFill>
                  <a:schemeClr val="bg1">
                    <a:lumMod val="75000"/>
                  </a:schemeClr>
                </a:solidFill>
                <a:latin typeface="+mn-lt"/>
              </a:rPr>
              <a:pPr>
                <a:defRPr/>
              </a:pPr>
              <a:t>‹#›</a:t>
            </a:fld>
            <a:endParaRPr lang="en-US" sz="120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9967783" y="6397626"/>
            <a:ext cx="1614617" cy="365125"/>
          </a:xfrm>
        </p:spPr>
        <p:txBody>
          <a:bodyPr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00CBBEFA-1F1E-4BF3-B578-B69FCBD2D133}" type="datetime1">
              <a:rPr lang="en-CA" smtClean="0"/>
              <a:pPr>
                <a:defRPr/>
              </a:pPr>
              <a:t>2024-03-14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27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9967783" y="6397626"/>
            <a:ext cx="1614617" cy="365125"/>
          </a:xfrm>
        </p:spPr>
        <p:txBody>
          <a:bodyPr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00CBBEFA-1F1E-4BF3-B578-B69FCBD2D133}" type="datetime1">
              <a:rPr lang="en-CA" smtClean="0"/>
              <a:pPr>
                <a:defRPr/>
              </a:pPr>
              <a:t>2024-03-14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609600" y="6397626"/>
            <a:ext cx="632884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411A2680-BCD0-4F58-A140-FDF93F635E1D}" type="slidenum">
              <a:rPr lang="en-US" sz="1600">
                <a:solidFill>
                  <a:schemeClr val="bg1">
                    <a:lumMod val="75000"/>
                  </a:schemeClr>
                </a:solidFill>
                <a:latin typeface="+mn-lt"/>
              </a:rPr>
              <a:pPr>
                <a:defRPr/>
              </a:pPr>
              <a:t>‹#›</a:t>
            </a:fld>
            <a:endParaRPr lang="en-US" sz="120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7968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8357118" cy="10541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4959178" cy="4525963"/>
          </a:xfrm>
        </p:spPr>
        <p:txBody>
          <a:bodyPr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6038335" y="1600201"/>
            <a:ext cx="5544065" cy="4525963"/>
          </a:xfrm>
        </p:spPr>
        <p:txBody>
          <a:bodyPr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9967783" y="6397626"/>
            <a:ext cx="1614617" cy="365125"/>
          </a:xfrm>
        </p:spPr>
        <p:txBody>
          <a:bodyPr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00CBBEFA-1F1E-4BF3-B578-B69FCBD2D133}" type="datetime1">
              <a:rPr lang="en-CA" smtClean="0"/>
              <a:pPr>
                <a:defRPr/>
              </a:pPr>
              <a:t>2024-03-14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09600" y="6397626"/>
            <a:ext cx="632884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411A2680-BCD0-4F58-A140-FDF93F635E1D}" type="slidenum">
              <a:rPr lang="en-US" sz="1600">
                <a:solidFill>
                  <a:schemeClr val="bg1">
                    <a:lumMod val="75000"/>
                  </a:schemeClr>
                </a:solidFill>
                <a:latin typeface="+mn-lt"/>
              </a:rPr>
              <a:pPr>
                <a:defRPr/>
              </a:pPr>
              <a:t>‹#›</a:t>
            </a:fld>
            <a:endParaRPr lang="en-US" sz="120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696" y="207961"/>
            <a:ext cx="1216704" cy="118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40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 with 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301135" cy="891687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985795"/>
            <a:ext cx="4959178" cy="3338803"/>
          </a:xfrm>
        </p:spPr>
        <p:txBody>
          <a:bodyPr/>
          <a:lstStyle>
            <a:lvl1pPr marL="0" indent="0">
              <a:buClr>
                <a:srgbClr val="C00000"/>
              </a:buClr>
              <a:buFont typeface="Wingdings" panose="05000000000000000000" pitchFamily="2" charset="2"/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Picture Caption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1"/>
          </p:nvPr>
        </p:nvSpPr>
        <p:spPr>
          <a:xfrm>
            <a:off x="5865813" y="1548882"/>
            <a:ext cx="5716588" cy="4775717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extBox 10"/>
          <p:cNvSpPr txBox="1"/>
          <p:nvPr userDrawn="1"/>
        </p:nvSpPr>
        <p:spPr>
          <a:xfrm>
            <a:off x="609600" y="6397626"/>
            <a:ext cx="632884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411A2680-BCD0-4F58-A140-FDF93F635E1D}" type="slidenum">
              <a:rPr lang="en-US" sz="1600">
                <a:solidFill>
                  <a:schemeClr val="bg1">
                    <a:lumMod val="75000"/>
                  </a:schemeClr>
                </a:solidFill>
                <a:latin typeface="+mn-lt"/>
              </a:rPr>
              <a:pPr>
                <a:defRPr/>
              </a:pPr>
              <a:t>‹#›</a:t>
            </a:fld>
            <a:endParaRPr lang="en-US" sz="120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9967783" y="6397626"/>
            <a:ext cx="1614617" cy="365125"/>
          </a:xfrm>
        </p:spPr>
        <p:txBody>
          <a:bodyPr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00CBBEFA-1F1E-4BF3-B578-B69FCBD2D133}" type="datetime1">
              <a:rPr lang="en-CA" smtClean="0"/>
              <a:pPr>
                <a:defRPr/>
              </a:pPr>
              <a:t>2024-03-14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09600" y="1548881"/>
            <a:ext cx="4959178" cy="1054359"/>
          </a:xfrm>
        </p:spPr>
        <p:txBody>
          <a:bodyPr/>
          <a:lstStyle>
            <a:lvl1pPr marL="0" indent="0">
              <a:buClr>
                <a:srgbClr val="C00000"/>
              </a:buClr>
              <a:buFont typeface="Wingdings" panose="05000000000000000000" pitchFamily="2" charset="2"/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Picture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41" y="207957"/>
            <a:ext cx="1216704" cy="118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62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3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51136-8684-425A-8C3F-45D1C6DA1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7E2F8-2C7E-4C1D-A153-6A8B30579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EC42F-BBC0-440D-B471-9511C17CC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C006-2E22-4AAE-B4F1-164513DB71DC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B797E-6D8B-4F13-9F86-BBA4C6B20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301D3-3685-4718-A48B-CE9D17B7E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9D3-F5BC-4106-B1F7-14B60819C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208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51136-8684-425A-8C3F-45D1C6DA1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7E2F8-2C7E-4C1D-A153-6A8B30579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EC42F-BBC0-440D-B471-9511C17CC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C006-2E22-4AAE-B4F1-164513DB71DC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B797E-6D8B-4F13-9F86-BBA4C6B20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301D3-3685-4718-A48B-CE9D17B7E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9D3-F5BC-4106-B1F7-14B60819C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174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C474A-7134-4610-B08C-F4AF08CD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7BD02-13D6-4DA3-9FA3-41F17D1330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F1F6F-8867-40F5-819B-B68A790CA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93FFC-55FA-45D5-BC0D-71C891E4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C006-2E22-4AAE-B4F1-164513DB71DC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48C0A-8D72-4565-BC8E-23F3DA372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29757-8D98-4D23-8DBE-910F358CC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9D3-F5BC-4106-B1F7-14B60819C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15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8F559-8BD3-44BD-8C14-291B03970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8C6EE-3551-4912-8B7A-72CE509D9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9910-B03D-4783-8A3C-92CC92E0C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C006-2E22-4AAE-B4F1-164513DB71DC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8F02E-3AEA-4AF0-A5B4-3ACA8AE5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BCAB7-59E2-470C-A749-41666783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9D3-F5BC-4106-B1F7-14B60819C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511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C474A-7134-4610-B08C-F4AF08CD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7BD02-13D6-4DA3-9FA3-41F17D1330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F1F6F-8867-40F5-819B-B68A790CA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93FFC-55FA-45D5-BC0D-71C891E4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C006-2E22-4AAE-B4F1-164513DB71DC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48C0A-8D72-4565-BC8E-23F3DA372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29757-8D98-4D23-8DBE-910F358CC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9D3-F5BC-4106-B1F7-14B60819C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669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82129-DF64-473B-AE2C-F2DD50E6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C6EFC-CB79-4F8A-899D-6AD35611A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ABCDC-0DE0-44A0-8674-6BF504374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F643E-D1DF-47A0-8C34-F2D0CDDE2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4E9C4-3C27-4DA5-BEB9-658DC4A19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1FFF3B-318C-484D-8462-033204DA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C006-2E22-4AAE-B4F1-164513DB71DC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AD8DE6-D0DD-421B-9346-1D9117017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54B6DD-72A0-4ECE-84DB-9AF10F02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9D3-F5BC-4106-B1F7-14B60819C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693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E5E6A-9A47-4344-B9EB-58A85F8AF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650A71-0EE0-455A-BC62-2C89B1C2A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C006-2E22-4AAE-B4F1-164513DB71DC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F7033-7FDE-497C-BD29-8CF12B714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E5892-2DB7-4054-817A-9F78268E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9D3-F5BC-4106-B1F7-14B60819C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07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51EE5A-5AA8-4D9B-B4A1-B495BBC6C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C006-2E22-4AAE-B4F1-164513DB71DC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417A96-1CA3-4823-B3B0-F631A982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4BFD2-C692-442D-A869-897C4A7E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9D3-F5BC-4106-B1F7-14B60819C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932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1031D-CAA2-4918-AD93-19189643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06C2B-B5D7-4D5D-8C37-AFA96962B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04A2B-3034-4027-91A4-A4EC9A6A4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24D76-F98E-4F72-B657-D8F2ACCC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C006-2E22-4AAE-B4F1-164513DB71DC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02844-29FA-4386-B6EB-260744F5E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67048-69A8-429B-A58B-49EFD16CC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9D3-F5BC-4106-B1F7-14B60819C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582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840D0-7EC2-47A4-BE4E-62C825BE9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FF4AD7-9F0F-4D5B-8B8B-E48D36614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CC03D-3414-492C-ADF6-03757EB58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F1C1A-106E-4778-BD55-DF6CEB06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C006-2E22-4AAE-B4F1-164513DB71DC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F12BB-06BC-4741-B29D-FBDAB24C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A0052-DADA-45B5-B364-A63EFAE30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9D3-F5BC-4106-B1F7-14B60819C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661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E8A0BF-AE72-4902-AE8D-1B543692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0067E-190D-4C81-9911-6C7F44A2C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CC96B-32E5-4668-8D2E-62AAD4D87B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6C006-2E22-4AAE-B4F1-164513DB71DC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E1896-21E8-41F8-8589-E16267270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3A75-80BB-41CA-A8F4-331748340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869D3-F5BC-4106-B1F7-14B60819C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358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2019-03-27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ED028B1-3EFE-46C1-BA83-CC3E71A5E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5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SzPct val="9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tiff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gif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17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lar red circle with icons&#10;&#10;Description automatically generated">
            <a:extLst>
              <a:ext uri="{FF2B5EF4-FFF2-40B4-BE49-F238E27FC236}">
                <a16:creationId xmlns:a16="http://schemas.microsoft.com/office/drawing/2014/main" id="{5AEC8A90-1082-4320-AE32-B53610D598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05C9CE-6670-499E-8FA7-D19BBCE85DF9}"/>
              </a:ext>
            </a:extLst>
          </p:cNvPr>
          <p:cNvSpPr txBox="1"/>
          <p:nvPr/>
        </p:nvSpPr>
        <p:spPr>
          <a:xfrm>
            <a:off x="5539569" y="-298173"/>
            <a:ext cx="6203128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b="1" dirty="0">
              <a:latin typeface="Calibri" panose="020F0502020204030204" pitchFamily="34" charset="0"/>
            </a:endParaRPr>
          </a:p>
          <a:p>
            <a:pPr algn="r"/>
            <a:endParaRPr lang="en-US" sz="2800" b="1" dirty="0">
              <a:solidFill>
                <a:srgbClr val="991B26"/>
              </a:solidFill>
              <a:latin typeface="Calibri" panose="020F0502020204030204" pitchFamily="34" charset="0"/>
            </a:endParaRPr>
          </a:p>
          <a:p>
            <a:pPr marR="0" algn="r"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solidFill>
                  <a:srgbClr val="991B26"/>
                </a:solidFill>
                <a:latin typeface="Calibri" panose="020F0502020204030204" pitchFamily="34" charset="0"/>
              </a:rPr>
              <a:t>The College of Dental Surgeons of Saskatchewan</a:t>
            </a:r>
          </a:p>
          <a:p>
            <a:pPr marR="0" algn="r">
              <a:spcBef>
                <a:spcPts val="0"/>
              </a:spcBef>
              <a:spcAft>
                <a:spcPts val="0"/>
              </a:spcAft>
            </a:pPr>
            <a:endParaRPr lang="en-CA" sz="4000" b="1" dirty="0">
              <a:solidFill>
                <a:srgbClr val="991B26"/>
              </a:solidFill>
              <a:latin typeface="Calibri" panose="020F0502020204030204" pitchFamily="34" charset="0"/>
            </a:endParaRPr>
          </a:p>
          <a:p>
            <a:pPr marR="0" algn="r"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solidFill>
                  <a:srgbClr val="991B26"/>
                </a:solidFill>
                <a:latin typeface="Calibri" panose="020F0502020204030204" pitchFamily="34" charset="0"/>
              </a:rPr>
              <a:t> </a:t>
            </a:r>
          </a:p>
          <a:p>
            <a:pPr marR="0" algn="r"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solidFill>
                  <a:srgbClr val="991B26"/>
                </a:solidFill>
                <a:latin typeface="Calibri" panose="020F0502020204030204" pitchFamily="34" charset="0"/>
              </a:rPr>
              <a:t> Board of Directors </a:t>
            </a:r>
          </a:p>
          <a:p>
            <a:pPr marR="0" algn="r"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solidFill>
                  <a:srgbClr val="991B26"/>
                </a:solidFill>
                <a:latin typeface="Calibri" panose="020F0502020204030204" pitchFamily="34" charset="0"/>
              </a:rPr>
              <a:t>Meeting</a:t>
            </a:r>
          </a:p>
          <a:p>
            <a:pPr algn="r"/>
            <a:endParaRPr lang="en-US" sz="2000" b="1" dirty="0">
              <a:latin typeface="Calibri" panose="020F0502020204030204" pitchFamily="34" charset="0"/>
            </a:endParaRPr>
          </a:p>
          <a:p>
            <a:pPr algn="r"/>
            <a:endParaRPr lang="en-US" sz="2000" b="1" dirty="0">
              <a:latin typeface="Calibri" panose="020F0502020204030204" pitchFamily="34" charset="0"/>
            </a:endParaRPr>
          </a:p>
          <a:p>
            <a:pPr algn="r"/>
            <a:r>
              <a:rPr lang="en-CA" sz="2800" dirty="0">
                <a:latin typeface="Calibri" panose="020F0502020204030204" pitchFamily="34" charset="0"/>
              </a:rPr>
              <a:t>Presented by: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Calibri" panose="020F0502020204030204" pitchFamily="34" charset="0"/>
              </a:rPr>
              <a:t>Dr. Heather Carr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Calibri" panose="020F0502020204030204" pitchFamily="34" charset="0"/>
              </a:rPr>
              <a:t>CDA President</a:t>
            </a:r>
          </a:p>
          <a:p>
            <a:pPr algn="r"/>
            <a:r>
              <a:rPr lang="en-US" sz="2600" dirty="0">
                <a:latin typeface="Calibri" panose="020F0502020204030204" pitchFamily="34" charset="0"/>
              </a:rPr>
              <a:t>March 25, 2024</a:t>
            </a:r>
          </a:p>
          <a:p>
            <a:pPr algn="r"/>
            <a:endParaRPr lang="en-US" sz="2000" dirty="0">
              <a:latin typeface="Calibri" panose="020F0502020204030204" pitchFamily="34" charset="0"/>
              <a:cs typeface="Dubai" panose="020B0503030403030204" pitchFamily="34" charset="-78"/>
            </a:endParaRPr>
          </a:p>
          <a:p>
            <a:pPr algn="r"/>
            <a:endParaRPr lang="en-US" sz="2000" dirty="0">
              <a:latin typeface="Calibri" panose="020F0502020204030204" pitchFamily="34" charset="0"/>
              <a:cs typeface="Dubai" panose="020B0503030403030204" pitchFamily="34" charset="-78"/>
            </a:endParaRPr>
          </a:p>
          <a:p>
            <a:pPr algn="r"/>
            <a:endParaRPr lang="en-US" sz="2000" dirty="0">
              <a:latin typeface="Calibri" panose="020F0502020204030204" pitchFamily="34" charset="0"/>
              <a:cs typeface="Dubai" panose="020B0503030403030204" pitchFamily="34" charset="-78"/>
            </a:endParaRPr>
          </a:p>
          <a:p>
            <a:pPr algn="r"/>
            <a:endParaRPr lang="en-US" sz="2000" dirty="0">
              <a:latin typeface="Calibri" panose="020F0502020204030204" pitchFamily="34" charset="0"/>
              <a:cs typeface="Dubai" panose="020B0503030403030204" pitchFamily="34" charset="-78"/>
            </a:endParaRPr>
          </a:p>
          <a:p>
            <a:pPr algn="r"/>
            <a:endParaRPr lang="en-US" sz="2000" dirty="0">
              <a:latin typeface="Calibri" panose="020F0502020204030204" pitchFamily="34" charset="0"/>
              <a:cs typeface="Dubai" panose="020B0503030403030204" pitchFamily="34" charset="-78"/>
            </a:endParaRPr>
          </a:p>
          <a:p>
            <a:pPr algn="r"/>
            <a:endParaRPr lang="en-US" sz="2000" dirty="0">
              <a:latin typeface="Calibri" panose="020F0502020204030204" pitchFamily="34" charset="0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05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1FC1A9-25A9-0DF1-0411-85000F25B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E02965-48A5-4F10-731D-ED55B4912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47" y="164306"/>
            <a:ext cx="9689305" cy="1490663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41EAAD4-F255-AF2A-C8B0-C652CD1150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63947" y="1914525"/>
            <a:ext cx="3758546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C6D24-EEAF-A225-64EC-7DF2628B4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694" y="1914525"/>
            <a:ext cx="6891629" cy="41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04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7AAE-1C5A-AE26-0D0A-976F3756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45" y="752672"/>
            <a:ext cx="9545053" cy="1120774"/>
          </a:xfrm>
        </p:spPr>
        <p:txBody>
          <a:bodyPr>
            <a:normAutofit fontScale="90000"/>
          </a:bodyPr>
          <a:lstStyle/>
          <a:p>
            <a:r>
              <a:rPr lang="en-US" sz="4900" b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Stats Canada Report- November 2023</a:t>
            </a:r>
            <a:br>
              <a:rPr lang="en-US" sz="4400" b="1">
                <a:solidFill>
                  <a:srgbClr val="991B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CEFD2-EE86-8BD6-7493-B5D7E2E4E228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80453" y="1537190"/>
            <a:ext cx="6214493" cy="49675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 fontAlgn="auto">
              <a:spcBef>
                <a:spcPts val="0"/>
              </a:spcBef>
              <a:buClr>
                <a:srgbClr val="981B22"/>
              </a:buClr>
              <a:buSzPts val="900"/>
              <a:defRPr/>
            </a:pPr>
            <a:r>
              <a:rPr lang="en-US" sz="2200" spc="-30">
                <a:solidFill>
                  <a:srgbClr val="231F20"/>
                </a:solidFill>
                <a:ea typeface="ITC Avant Garde Std Md"/>
                <a:cs typeface="Arial"/>
              </a:rPr>
              <a:t>35% have not seen a dental professional in the last year (Dec. 2022), 25% due to cost. </a:t>
            </a:r>
          </a:p>
          <a:p>
            <a:pPr defTabSz="914400" fontAlgn="auto">
              <a:spcBef>
                <a:spcPts val="0"/>
              </a:spcBef>
              <a:buClr>
                <a:srgbClr val="981B22"/>
              </a:buClr>
              <a:buSzPts val="900"/>
              <a:defRPr/>
            </a:pPr>
            <a:endParaRPr lang="en-US" sz="2200" spc="-30">
              <a:solidFill>
                <a:srgbClr val="231F20"/>
              </a:solidFill>
              <a:ea typeface="ITC Avant Garde Std Md"/>
              <a:cs typeface="Arial"/>
            </a:endParaRPr>
          </a:p>
          <a:p>
            <a:pPr defTabSz="914400" fontAlgn="auto">
              <a:spcBef>
                <a:spcPts val="0"/>
              </a:spcBef>
              <a:buClr>
                <a:srgbClr val="981B22"/>
              </a:buClr>
              <a:buSzPts val="900"/>
              <a:defRPr/>
            </a:pPr>
            <a:r>
              <a:rPr lang="en-US" sz="2200" spc="-30">
                <a:solidFill>
                  <a:srgbClr val="231F20"/>
                </a:solidFill>
                <a:ea typeface="ITC Avant Garde Std Md"/>
                <a:cs typeface="Arial"/>
              </a:rPr>
              <a:t>Cost was a barrier for visible minorities at a higher proportion than non-racialized populations.</a:t>
            </a:r>
          </a:p>
          <a:p>
            <a:pPr defTabSz="914400" fontAlgn="auto">
              <a:spcBef>
                <a:spcPts val="0"/>
              </a:spcBef>
              <a:buClr>
                <a:srgbClr val="981B22"/>
              </a:buClr>
              <a:buSzPts val="900"/>
              <a:defRPr/>
            </a:pPr>
            <a:endParaRPr lang="en-US" sz="2200" spc="-30">
              <a:solidFill>
                <a:srgbClr val="231F20"/>
              </a:solidFill>
              <a:ea typeface="ITC Avant Garde Std Md"/>
              <a:cs typeface="Arial"/>
            </a:endParaRPr>
          </a:p>
          <a:p>
            <a:pPr defTabSz="914400" fontAlgn="auto">
              <a:spcBef>
                <a:spcPts val="0"/>
              </a:spcBef>
              <a:buClr>
                <a:srgbClr val="981B22"/>
              </a:buClr>
              <a:buSzPts val="900"/>
              <a:defRPr/>
            </a:pPr>
            <a:r>
              <a:rPr lang="en-US" sz="2200" spc="-30">
                <a:solidFill>
                  <a:srgbClr val="231F20"/>
                </a:solidFill>
                <a:ea typeface="ITC Avant Garde Std Md"/>
                <a:cs typeface="Arial"/>
              </a:rPr>
              <a:t>76% with private  insurance had dental care in the  past 12 months, only 51% without private insurance.</a:t>
            </a:r>
          </a:p>
          <a:p>
            <a:pPr defTabSz="914400" fontAlgn="auto">
              <a:spcBef>
                <a:spcPts val="0"/>
              </a:spcBef>
              <a:buClr>
                <a:srgbClr val="981B22"/>
              </a:buClr>
              <a:buSzPts val="900"/>
              <a:defRPr/>
            </a:pPr>
            <a:endParaRPr lang="en-US" sz="2200" spc="-30">
              <a:solidFill>
                <a:srgbClr val="231F20"/>
              </a:solidFill>
              <a:ea typeface="ITC Avant Garde Std Md"/>
              <a:cs typeface="Arial"/>
            </a:endParaRPr>
          </a:p>
          <a:p>
            <a:pPr defTabSz="914400" fontAlgn="auto">
              <a:spcBef>
                <a:spcPts val="0"/>
              </a:spcBef>
              <a:buClr>
                <a:srgbClr val="981B22"/>
              </a:buClr>
              <a:buSzPts val="900"/>
              <a:defRPr/>
            </a:pPr>
            <a:r>
              <a:rPr lang="en-US" sz="2200" spc="-30">
                <a:solidFill>
                  <a:srgbClr val="231F20"/>
                </a:solidFill>
                <a:ea typeface="ITC Avant Garde Std Md"/>
                <a:cs typeface="Arial"/>
              </a:rPr>
              <a:t>40% without insurance avoided dental care due to cost, just 14% with insurance avoided it due to cost.</a:t>
            </a:r>
          </a:p>
          <a:p>
            <a:pPr defTabSz="914400" fontAlgn="auto">
              <a:spcBef>
                <a:spcPts val="0"/>
              </a:spcBef>
              <a:buClr>
                <a:srgbClr val="981B22"/>
              </a:buClr>
              <a:buSzPts val="900"/>
              <a:defRPr/>
            </a:pPr>
            <a:endParaRPr lang="en-US" sz="2200" spc="-30">
              <a:solidFill>
                <a:srgbClr val="231F20"/>
              </a:solidFill>
              <a:ea typeface="ITC Avant Garde Std Md"/>
              <a:cs typeface="Arial"/>
            </a:endParaRPr>
          </a:p>
          <a:p>
            <a:pPr defTabSz="914400" fontAlgn="auto">
              <a:spcBef>
                <a:spcPts val="0"/>
              </a:spcBef>
              <a:buClr>
                <a:srgbClr val="981B22"/>
              </a:buClr>
              <a:buSzPts val="900"/>
              <a:defRPr/>
            </a:pPr>
            <a:r>
              <a:rPr lang="en-US" sz="2200" spc="-30">
                <a:solidFill>
                  <a:srgbClr val="231F20"/>
                </a:solidFill>
                <a:ea typeface="ITC Avant Garde Std Md"/>
                <a:cs typeface="Arial"/>
              </a:rPr>
              <a:t>34.7% of Canadians aged 12 and over did not have dental insurance in 2022 (StatsCan 2024).</a:t>
            </a:r>
          </a:p>
          <a:p>
            <a:pPr marL="0" indent="0" defTabSz="914400" fontAlgn="auto">
              <a:spcBef>
                <a:spcPts val="0"/>
              </a:spcBef>
              <a:buClr>
                <a:srgbClr val="981B22"/>
              </a:buClr>
              <a:buSzPts val="900"/>
              <a:buNone/>
              <a:defRPr/>
            </a:pPr>
            <a:endParaRPr lang="en-US" sz="2200" spc="-30">
              <a:solidFill>
                <a:srgbClr val="231F20"/>
              </a:solidFill>
              <a:ea typeface="ITC Avant Garde Std Md"/>
              <a:cs typeface="Arial"/>
            </a:endParaRPr>
          </a:p>
        </p:txBody>
      </p:sp>
      <p:pic>
        <p:nvPicPr>
          <p:cNvPr id="6" name="Picture 5" descr="A person in a dentist's chair&#10;&#10;Description automatically generated">
            <a:extLst>
              <a:ext uri="{FF2B5EF4-FFF2-40B4-BE49-F238E27FC236}">
                <a16:creationId xmlns:a16="http://schemas.microsoft.com/office/drawing/2014/main" id="{CAC743B5-0289-4465-F074-4DA447D66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7" y="2020300"/>
            <a:ext cx="5259805" cy="35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86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7AAE-1C5A-AE26-0D0A-976F3756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45" y="752672"/>
            <a:ext cx="9545053" cy="1120774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Canadian Dental Care Plan</a:t>
            </a:r>
            <a:br>
              <a:rPr lang="en-US" sz="4400" b="1" dirty="0">
                <a:solidFill>
                  <a:srgbClr val="991B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CEFD2-EE86-8BD6-7493-B5D7E2E4E228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455707" y="4158800"/>
            <a:ext cx="11198699" cy="23945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981B22"/>
              </a:buClr>
              <a:buSzPts val="900"/>
              <a:defRPr/>
            </a:pPr>
            <a:r>
              <a:rPr kumimoji="0" lang="en-US" sz="22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ITC Avant Garde Std Md"/>
                <a:cs typeface="Arial"/>
              </a:rPr>
              <a:t>December 2023: </a:t>
            </a:r>
            <a:r>
              <a:rPr kumimoji="0" lang="en-US" sz="2200" b="0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ITC Avant Garde Std Md"/>
                <a:cs typeface="Arial"/>
              </a:rPr>
              <a:t>Federal Government announced its phased rollout of the CDCP</a:t>
            </a:r>
            <a:endParaRPr lang="en-US" sz="2200" spc="-30" dirty="0">
              <a:solidFill>
                <a:srgbClr val="231F20"/>
              </a:solidFill>
              <a:ea typeface="ITC Avant Garde Std Md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981B22"/>
              </a:buClr>
              <a:buSzPts val="900"/>
              <a:defRPr/>
            </a:pPr>
            <a:r>
              <a:rPr lang="en-US" sz="2200" b="1" spc="-30" dirty="0">
                <a:solidFill>
                  <a:srgbClr val="231F20"/>
                </a:solidFill>
                <a:ea typeface="ITC Avant Garde Std Md"/>
                <a:cs typeface="Arial"/>
              </a:rPr>
              <a:t>February 2024: </a:t>
            </a:r>
            <a:r>
              <a:rPr kumimoji="0" lang="en-US" sz="2200" b="0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ITC Avant Garde Std Md"/>
                <a:cs typeface="Arial"/>
              </a:rPr>
              <a:t>Federal Government announced further details about the CDCP, including provider agreement and services covered. Met with Minister Holland in Halifax.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981B22"/>
              </a:buClr>
              <a:buSzPts val="900"/>
              <a:defRPr/>
            </a:pPr>
            <a:r>
              <a:rPr lang="en-US" sz="2200" b="1" spc="-30" dirty="0">
                <a:solidFill>
                  <a:srgbClr val="231F20"/>
                </a:solidFill>
                <a:ea typeface="ITC Avant Garde Std Md"/>
                <a:cs typeface="Arial"/>
              </a:rPr>
              <a:t>March 2024: </a:t>
            </a:r>
            <a:r>
              <a:rPr kumimoji="0" lang="en-US" sz="2200" b="0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ITC Avant Garde Std Md"/>
                <a:cs typeface="Arial"/>
              </a:rPr>
              <a:t>CDA issued letter to Minister Holland to share cross-country survey results and concerns about provider participation.</a:t>
            </a:r>
            <a:endParaRPr lang="en-US" sz="2200" dirty="0">
              <a:solidFill>
                <a:srgbClr val="231F20"/>
              </a:solidFill>
              <a:ea typeface="ITC Avant Garde Std Md"/>
              <a:cs typeface="Arial"/>
            </a:endParaRPr>
          </a:p>
          <a:p>
            <a:pPr marL="342900" marR="247015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81B22"/>
              </a:buClr>
              <a:buSzPts val="900"/>
              <a:buFont typeface="ITC Avant Garde Std Md"/>
              <a:buChar char="•"/>
              <a:tabLst>
                <a:tab pos="212725" algn="l"/>
                <a:tab pos="216535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ITC Avant Garde Std Md"/>
                <a:cs typeface="Arial"/>
              </a:rPr>
              <a:t>CDA worked hard with the PTDAs to ensure that dentists’ voices are heard and that the CDCP would benefit all Canadians who need access to oral health care. </a:t>
            </a:r>
            <a:endParaRPr kumimoji="0" lang="en-CA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TC Avant Garde Std Md"/>
              <a:cs typeface="Arial"/>
            </a:endParaRPr>
          </a:p>
        </p:txBody>
      </p:sp>
      <p:pic>
        <p:nvPicPr>
          <p:cNvPr id="5" name="Picture 4" descr="A brochure of a group of people laughing&#10;&#10;Description automatically generated">
            <a:extLst>
              <a:ext uri="{FF2B5EF4-FFF2-40B4-BE49-F238E27FC236}">
                <a16:creationId xmlns:a16="http://schemas.microsoft.com/office/drawing/2014/main" id="{5032D1ED-5B44-9748-125F-0C03916CA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5" y="1539517"/>
            <a:ext cx="2947247" cy="2456040"/>
          </a:xfrm>
          <a:prstGeom prst="rect">
            <a:avLst/>
          </a:prstGeom>
        </p:spPr>
      </p:pic>
      <p:pic>
        <p:nvPicPr>
          <p:cNvPr id="10" name="Picture 9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802CDC4F-527A-114B-493D-C6389FA3F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24" y="1539517"/>
            <a:ext cx="3274720" cy="2456040"/>
          </a:xfrm>
          <a:prstGeom prst="rect">
            <a:avLst/>
          </a:prstGeom>
        </p:spPr>
      </p:pic>
      <p:pic>
        <p:nvPicPr>
          <p:cNvPr id="15" name="Picture 14" descr="A person sitting in a chair in front of a crowd of people&#10;&#10;Description automatically generated">
            <a:extLst>
              <a:ext uri="{FF2B5EF4-FFF2-40B4-BE49-F238E27FC236}">
                <a16:creationId xmlns:a16="http://schemas.microsoft.com/office/drawing/2014/main" id="{EBF1F828-7725-7AA1-36DF-F3492463A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06" y="1539517"/>
            <a:ext cx="4707903" cy="24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05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D15B5-E985-BB7D-A088-226940B9D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53894"/>
            <a:ext cx="9588501" cy="112077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CDA’s Transformational Journey</a:t>
            </a:r>
            <a:endParaRPr lang="en-CA" b="1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Google Shape;96;p2">
            <a:extLst>
              <a:ext uri="{FF2B5EF4-FFF2-40B4-BE49-F238E27FC236}">
                <a16:creationId xmlns:a16="http://schemas.microsoft.com/office/drawing/2014/main" id="{1349F672-CBE2-A475-1D32-C0592155F5C4}"/>
              </a:ext>
            </a:extLst>
          </p:cNvPr>
          <p:cNvSpPr txBox="1"/>
          <p:nvPr/>
        </p:nvSpPr>
        <p:spPr>
          <a:xfrm>
            <a:off x="-1623773" y="2779553"/>
            <a:ext cx="3834316" cy="219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0" tIns="9500" rIns="9500" bIns="9500" anchor="ctr" anchorCtr="0">
            <a:noAutofit/>
          </a:bodyPr>
          <a:lstStyle/>
          <a:p>
            <a:pPr algn="ctr">
              <a:lnSpc>
                <a:spcPct val="30555"/>
              </a:lnSpc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4848DE-5573-6444-E800-14B92A739BDD}"/>
              </a:ext>
            </a:extLst>
          </p:cNvPr>
          <p:cNvGrpSpPr/>
          <p:nvPr/>
        </p:nvGrpSpPr>
        <p:grpSpPr>
          <a:xfrm>
            <a:off x="3000555" y="1195792"/>
            <a:ext cx="5200282" cy="5094594"/>
            <a:chOff x="3000555" y="1195792"/>
            <a:chExt cx="5200282" cy="5094594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CC80F078-2862-9A2B-FB39-C7DE72207A32}"/>
                </a:ext>
              </a:extLst>
            </p:cNvPr>
            <p:cNvSpPr/>
            <p:nvPr/>
          </p:nvSpPr>
          <p:spPr>
            <a:xfrm>
              <a:off x="3000555" y="3256675"/>
              <a:ext cx="2870200" cy="3033711"/>
            </a:xfrm>
            <a:prstGeom prst="flowChartConnector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 w="57150">
              <a:solidFill>
                <a:srgbClr val="A40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750" b="1">
                <a:solidFill>
                  <a:srgbClr val="A40000"/>
                </a:solidFill>
              </a:endParaRPr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ADB9A244-ECF3-377C-A248-6B4D45CE2ED1}"/>
                </a:ext>
              </a:extLst>
            </p:cNvPr>
            <p:cNvSpPr/>
            <p:nvPr/>
          </p:nvSpPr>
          <p:spPr>
            <a:xfrm>
              <a:off x="5267136" y="3256675"/>
              <a:ext cx="2933701" cy="3033711"/>
            </a:xfrm>
            <a:prstGeom prst="flowChartConnector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 w="57150">
              <a:solidFill>
                <a:srgbClr val="A40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800" b="1">
                <a:solidFill>
                  <a:srgbClr val="A40000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315B69B-EEAC-548F-BFAB-C18EAD34EB48}"/>
                </a:ext>
              </a:extLst>
            </p:cNvPr>
            <p:cNvGrpSpPr/>
            <p:nvPr/>
          </p:nvGrpSpPr>
          <p:grpSpPr>
            <a:xfrm>
              <a:off x="3183277" y="1195792"/>
              <a:ext cx="4838572" cy="4440742"/>
              <a:chOff x="3183277" y="1195792"/>
              <a:chExt cx="4838572" cy="4440742"/>
            </a:xfrm>
          </p:grpSpPr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3A308F50-E76C-BDFC-F21F-EFA130005172}"/>
                  </a:ext>
                </a:extLst>
              </p:cNvPr>
              <p:cNvSpPr/>
              <p:nvPr/>
            </p:nvSpPr>
            <p:spPr>
              <a:xfrm>
                <a:off x="4134590" y="1195792"/>
                <a:ext cx="2933701" cy="3033712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 w="57150">
                <a:solidFill>
                  <a:srgbClr val="A400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sz="2800" b="1">
                  <a:solidFill>
                    <a:srgbClr val="A40000"/>
                  </a:solidFill>
                  <a:cs typeface="Calibri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A47646-0796-C885-6AB6-89EED3B1E3DF}"/>
                  </a:ext>
                </a:extLst>
              </p:cNvPr>
              <p:cNvSpPr txBox="1"/>
              <p:nvPr/>
            </p:nvSpPr>
            <p:spPr>
              <a:xfrm>
                <a:off x="4609867" y="2369122"/>
                <a:ext cx="1983146" cy="95410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800" b="1">
                    <a:cs typeface="Calibri"/>
                  </a:rPr>
                  <a:t>Governance Review</a:t>
                </a:r>
                <a:endParaRPr lang="en-US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A0D5B6B-A704-B595-0CFD-6A821AA42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096633" y="1344568"/>
                <a:ext cx="1009614" cy="101072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6D2287-8973-8C4F-CAEE-2D2600BF6DF9}"/>
                  </a:ext>
                </a:extLst>
              </p:cNvPr>
              <p:cNvSpPr txBox="1"/>
              <p:nvPr/>
            </p:nvSpPr>
            <p:spPr>
              <a:xfrm>
                <a:off x="3183277" y="4682427"/>
                <a:ext cx="2143689" cy="95410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 b="1">
                    <a:cs typeface="Calibri"/>
                  </a:rPr>
                  <a:t>Internal Realignment​</a:t>
                </a:r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9F13AB-6CF7-4155-E11A-DD35E1739FFF}"/>
                  </a:ext>
                </a:extLst>
              </p:cNvPr>
              <p:cNvSpPr txBox="1"/>
              <p:nvPr/>
            </p:nvSpPr>
            <p:spPr>
              <a:xfrm>
                <a:off x="6038703" y="4682427"/>
                <a:ext cx="1983146" cy="95410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2800" b="1">
                    <a:cs typeface="Calibri"/>
                  </a:rPr>
                  <a:t>Strategic Plan</a:t>
                </a:r>
              </a:p>
            </p:txBody>
          </p:sp>
          <p:pic>
            <p:nvPicPr>
              <p:cNvPr id="10" name="Picture 9" descr="A group of people sitting at a table&#10;&#10;Description automatically generated">
                <a:extLst>
                  <a:ext uri="{FF2B5EF4-FFF2-40B4-BE49-F238E27FC236}">
                    <a16:creationId xmlns:a16="http://schemas.microsoft.com/office/drawing/2014/main" id="{1FDABBE4-B57B-17D2-6AB2-25D3F26A80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1415" y="3705203"/>
                <a:ext cx="1168452" cy="107626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2A119F8-3E08-9AB6-D211-874B54840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857705" y="3645544"/>
                <a:ext cx="840494" cy="10762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32047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2"/>
          <p:cNvGrpSpPr/>
          <p:nvPr/>
        </p:nvGrpSpPr>
        <p:grpSpPr>
          <a:xfrm>
            <a:off x="-762830" y="-316159"/>
            <a:ext cx="13717662" cy="7188722"/>
            <a:chOff x="0" y="-28575"/>
            <a:chExt cx="5419323" cy="2839989"/>
          </a:xfrm>
        </p:grpSpPr>
        <p:sp>
          <p:nvSpPr>
            <p:cNvPr id="92" name="Google Shape;92;p2"/>
            <p:cNvSpPr/>
            <p:nvPr/>
          </p:nvSpPr>
          <p:spPr>
            <a:xfrm>
              <a:off x="0" y="0"/>
              <a:ext cx="5419323" cy="2811414"/>
            </a:xfrm>
            <a:custGeom>
              <a:avLst/>
              <a:gdLst/>
              <a:ahLst/>
              <a:cxnLst/>
              <a:rect l="l" t="t" r="r" b="b"/>
              <a:pathLst>
                <a:path w="5419323" h="2811414" extrusionOk="0">
                  <a:moveTo>
                    <a:pt x="0" y="0"/>
                  </a:moveTo>
                  <a:lnTo>
                    <a:pt x="5419323" y="0"/>
                  </a:lnTo>
                  <a:lnTo>
                    <a:pt x="5419323" y="2811414"/>
                  </a:lnTo>
                  <a:lnTo>
                    <a:pt x="0" y="2811414"/>
                  </a:lnTo>
                  <a:close/>
                </a:path>
              </a:pathLst>
            </a:custGeom>
            <a:solidFill>
              <a:srgbClr val="C9C9CA">
                <a:alpha val="14901"/>
              </a:srgbClr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3" name="Google Shape;93;p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39722"/>
                </a:lnSpc>
                <a:buClr>
                  <a:srgbClr val="000000"/>
                </a:buClr>
                <a:buSzPts val="18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2"/>
          <p:cNvGrpSpPr/>
          <p:nvPr/>
        </p:nvGrpSpPr>
        <p:grpSpPr>
          <a:xfrm>
            <a:off x="0" y="2195258"/>
            <a:ext cx="12063173" cy="3669945"/>
            <a:chOff x="0" y="0"/>
            <a:chExt cx="2237512" cy="680712"/>
          </a:xfrm>
        </p:grpSpPr>
        <p:sp>
          <p:nvSpPr>
            <p:cNvPr id="95" name="Google Shape;95;p2"/>
            <p:cNvSpPr/>
            <p:nvPr/>
          </p:nvSpPr>
          <p:spPr>
            <a:xfrm>
              <a:off x="0" y="0"/>
              <a:ext cx="2237512" cy="680712"/>
            </a:xfrm>
            <a:custGeom>
              <a:avLst/>
              <a:gdLst/>
              <a:ahLst/>
              <a:cxnLst/>
              <a:rect l="l" t="t" r="r" b="b"/>
              <a:pathLst>
                <a:path w="2237512" h="680712" extrusionOk="0">
                  <a:moveTo>
                    <a:pt x="2237512" y="340356"/>
                  </a:moveTo>
                  <a:lnTo>
                    <a:pt x="1831112" y="0"/>
                  </a:lnTo>
                  <a:lnTo>
                    <a:pt x="1831112" y="203200"/>
                  </a:lnTo>
                  <a:lnTo>
                    <a:pt x="0" y="203200"/>
                  </a:lnTo>
                  <a:lnTo>
                    <a:pt x="0" y="477512"/>
                  </a:lnTo>
                  <a:lnTo>
                    <a:pt x="1831112" y="477512"/>
                  </a:lnTo>
                  <a:lnTo>
                    <a:pt x="1831112" y="680712"/>
                  </a:lnTo>
                  <a:lnTo>
                    <a:pt x="2237512" y="340356"/>
                  </a:lnTo>
                  <a:close/>
                </a:path>
              </a:pathLst>
            </a:custGeom>
            <a:solidFill>
              <a:srgbClr val="C9C9CA">
                <a:alpha val="94509"/>
              </a:srgbClr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6" name="Google Shape;96;p2"/>
            <p:cNvSpPr txBox="1"/>
            <p:nvPr/>
          </p:nvSpPr>
          <p:spPr>
            <a:xfrm>
              <a:off x="0" y="203200"/>
              <a:ext cx="711200" cy="4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00" tIns="9500" rIns="9500" bIns="9500" anchor="ctr" anchorCtr="0">
              <a:noAutofit/>
            </a:bodyPr>
            <a:lstStyle/>
            <a:p>
              <a:pPr algn="ctr">
                <a:lnSpc>
                  <a:spcPct val="30555"/>
                </a:lnSpc>
                <a:buClr>
                  <a:srgbClr val="000000"/>
                </a:buClr>
                <a:buSzPts val="18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2"/>
          <p:cNvGrpSpPr/>
          <p:nvPr/>
        </p:nvGrpSpPr>
        <p:grpSpPr>
          <a:xfrm>
            <a:off x="558381" y="3002923"/>
            <a:ext cx="3635933" cy="3763759"/>
            <a:chOff x="0" y="-28575"/>
            <a:chExt cx="812800" cy="841375"/>
          </a:xfrm>
        </p:grpSpPr>
        <p:sp>
          <p:nvSpPr>
            <p:cNvPr id="98" name="Google Shape;98;p2"/>
            <p:cNvSpPr/>
            <p:nvPr/>
          </p:nvSpPr>
          <p:spPr>
            <a:xfrm>
              <a:off x="0" y="0"/>
              <a:ext cx="436432" cy="406400"/>
            </a:xfrm>
            <a:custGeom>
              <a:avLst/>
              <a:gdLst/>
              <a:ahLst/>
              <a:cxnLst/>
              <a:rect l="l" t="t" r="r" b="b"/>
              <a:pathLst>
                <a:path w="436432" h="406400" extrusionOk="0">
                  <a:moveTo>
                    <a:pt x="97816" y="0"/>
                  </a:moveTo>
                  <a:lnTo>
                    <a:pt x="338616" y="0"/>
                  </a:lnTo>
                  <a:cubicBezTo>
                    <a:pt x="364558" y="0"/>
                    <a:pt x="389438" y="10306"/>
                    <a:pt x="407782" y="28650"/>
                  </a:cubicBezTo>
                  <a:cubicBezTo>
                    <a:pt x="426126" y="46994"/>
                    <a:pt x="436432" y="71874"/>
                    <a:pt x="436432" y="97816"/>
                  </a:cubicBezTo>
                  <a:lnTo>
                    <a:pt x="436432" y="308584"/>
                  </a:lnTo>
                  <a:cubicBezTo>
                    <a:pt x="436432" y="362606"/>
                    <a:pt x="392638" y="406400"/>
                    <a:pt x="338616" y="406400"/>
                  </a:cubicBezTo>
                  <a:lnTo>
                    <a:pt x="97816" y="406400"/>
                  </a:lnTo>
                  <a:cubicBezTo>
                    <a:pt x="43794" y="406400"/>
                    <a:pt x="0" y="362606"/>
                    <a:pt x="0" y="308584"/>
                  </a:cubicBezTo>
                  <a:lnTo>
                    <a:pt x="0" y="97816"/>
                  </a:lnTo>
                  <a:cubicBezTo>
                    <a:pt x="0" y="43794"/>
                    <a:pt x="43794" y="0"/>
                    <a:pt x="97816" y="0"/>
                  </a:cubicBezTo>
                  <a:close/>
                </a:path>
              </a:pathLst>
            </a:custGeom>
            <a:solidFill>
              <a:srgbClr val="D83F2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00" tIns="9500" rIns="9500" bIns="9500" anchor="ctr" anchorCtr="0">
              <a:noAutofit/>
            </a:bodyPr>
            <a:lstStyle/>
            <a:p>
              <a:pPr algn="ctr">
                <a:lnSpc>
                  <a:spcPct val="139722"/>
                </a:lnSpc>
                <a:buClr>
                  <a:srgbClr val="000000"/>
                </a:buClr>
                <a:buSzPts val="18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100;p2"/>
          <p:cNvSpPr/>
          <p:nvPr/>
        </p:nvSpPr>
        <p:spPr>
          <a:xfrm>
            <a:off x="9351469" y="-109604"/>
            <a:ext cx="2840531" cy="1780066"/>
          </a:xfrm>
          <a:custGeom>
            <a:avLst/>
            <a:gdLst/>
            <a:ahLst/>
            <a:cxnLst/>
            <a:rect l="l" t="t" r="r" b="b"/>
            <a:pathLst>
              <a:path w="4260797" h="2670099" extrusionOk="0">
                <a:moveTo>
                  <a:pt x="0" y="0"/>
                </a:moveTo>
                <a:lnTo>
                  <a:pt x="4260797" y="0"/>
                </a:lnTo>
                <a:lnTo>
                  <a:pt x="4260797" y="2670099"/>
                </a:lnTo>
                <a:lnTo>
                  <a:pt x="0" y="26700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101" name="Google Shape;101;p2"/>
          <p:cNvGrpSpPr/>
          <p:nvPr/>
        </p:nvGrpSpPr>
        <p:grpSpPr>
          <a:xfrm>
            <a:off x="2724059" y="3002923"/>
            <a:ext cx="3635933" cy="3763759"/>
            <a:chOff x="0" y="-28575"/>
            <a:chExt cx="812800" cy="841375"/>
          </a:xfrm>
        </p:grpSpPr>
        <p:sp>
          <p:nvSpPr>
            <p:cNvPr id="102" name="Google Shape;102;p2"/>
            <p:cNvSpPr/>
            <p:nvPr/>
          </p:nvSpPr>
          <p:spPr>
            <a:xfrm>
              <a:off x="0" y="0"/>
              <a:ext cx="436432" cy="406400"/>
            </a:xfrm>
            <a:custGeom>
              <a:avLst/>
              <a:gdLst/>
              <a:ahLst/>
              <a:cxnLst/>
              <a:rect l="l" t="t" r="r" b="b"/>
              <a:pathLst>
                <a:path w="436432" h="406400" extrusionOk="0">
                  <a:moveTo>
                    <a:pt x="97816" y="0"/>
                  </a:moveTo>
                  <a:lnTo>
                    <a:pt x="338616" y="0"/>
                  </a:lnTo>
                  <a:cubicBezTo>
                    <a:pt x="364558" y="0"/>
                    <a:pt x="389438" y="10306"/>
                    <a:pt x="407782" y="28650"/>
                  </a:cubicBezTo>
                  <a:cubicBezTo>
                    <a:pt x="426126" y="46994"/>
                    <a:pt x="436432" y="71874"/>
                    <a:pt x="436432" y="97816"/>
                  </a:cubicBezTo>
                  <a:lnTo>
                    <a:pt x="436432" y="308584"/>
                  </a:lnTo>
                  <a:cubicBezTo>
                    <a:pt x="436432" y="362606"/>
                    <a:pt x="392638" y="406400"/>
                    <a:pt x="338616" y="406400"/>
                  </a:cubicBezTo>
                  <a:lnTo>
                    <a:pt x="97816" y="406400"/>
                  </a:lnTo>
                  <a:cubicBezTo>
                    <a:pt x="43794" y="406400"/>
                    <a:pt x="0" y="362606"/>
                    <a:pt x="0" y="308584"/>
                  </a:cubicBezTo>
                  <a:lnTo>
                    <a:pt x="0" y="97816"/>
                  </a:lnTo>
                  <a:cubicBezTo>
                    <a:pt x="0" y="43794"/>
                    <a:pt x="43794" y="0"/>
                    <a:pt x="97816" y="0"/>
                  </a:cubicBezTo>
                  <a:close/>
                </a:path>
              </a:pathLst>
            </a:custGeom>
            <a:solidFill>
              <a:srgbClr val="D4624C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00" tIns="9500" rIns="9500" bIns="9500" anchor="ctr" anchorCtr="0">
              <a:noAutofit/>
            </a:bodyPr>
            <a:lstStyle/>
            <a:p>
              <a:pPr algn="ctr">
                <a:lnSpc>
                  <a:spcPct val="139722"/>
                </a:lnSpc>
                <a:buClr>
                  <a:srgbClr val="000000"/>
                </a:buClr>
                <a:buSzPts val="18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4889736" y="3002923"/>
            <a:ext cx="3635933" cy="3763759"/>
            <a:chOff x="0" y="-28575"/>
            <a:chExt cx="812800" cy="841375"/>
          </a:xfrm>
        </p:grpSpPr>
        <p:sp>
          <p:nvSpPr>
            <p:cNvPr id="105" name="Google Shape;105;p2"/>
            <p:cNvSpPr/>
            <p:nvPr/>
          </p:nvSpPr>
          <p:spPr>
            <a:xfrm>
              <a:off x="0" y="0"/>
              <a:ext cx="436432" cy="406400"/>
            </a:xfrm>
            <a:custGeom>
              <a:avLst/>
              <a:gdLst/>
              <a:ahLst/>
              <a:cxnLst/>
              <a:rect l="l" t="t" r="r" b="b"/>
              <a:pathLst>
                <a:path w="436432" h="406400" extrusionOk="0">
                  <a:moveTo>
                    <a:pt x="97816" y="0"/>
                  </a:moveTo>
                  <a:lnTo>
                    <a:pt x="338616" y="0"/>
                  </a:lnTo>
                  <a:cubicBezTo>
                    <a:pt x="364558" y="0"/>
                    <a:pt x="389438" y="10306"/>
                    <a:pt x="407782" y="28650"/>
                  </a:cubicBezTo>
                  <a:cubicBezTo>
                    <a:pt x="426126" y="46994"/>
                    <a:pt x="436432" y="71874"/>
                    <a:pt x="436432" y="97816"/>
                  </a:cubicBezTo>
                  <a:lnTo>
                    <a:pt x="436432" y="308584"/>
                  </a:lnTo>
                  <a:cubicBezTo>
                    <a:pt x="436432" y="362606"/>
                    <a:pt x="392638" y="406400"/>
                    <a:pt x="338616" y="406400"/>
                  </a:cubicBezTo>
                  <a:lnTo>
                    <a:pt x="97816" y="406400"/>
                  </a:lnTo>
                  <a:cubicBezTo>
                    <a:pt x="43794" y="406400"/>
                    <a:pt x="0" y="362606"/>
                    <a:pt x="0" y="308584"/>
                  </a:cubicBezTo>
                  <a:lnTo>
                    <a:pt x="0" y="97816"/>
                  </a:lnTo>
                  <a:cubicBezTo>
                    <a:pt x="0" y="43794"/>
                    <a:pt x="43794" y="0"/>
                    <a:pt x="97816" y="0"/>
                  </a:cubicBezTo>
                  <a:close/>
                </a:path>
              </a:pathLst>
            </a:custGeom>
            <a:solidFill>
              <a:srgbClr val="F6650E">
                <a:alpha val="8196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00" tIns="9500" rIns="9500" bIns="9500" anchor="ctr" anchorCtr="0">
              <a:noAutofit/>
            </a:bodyPr>
            <a:lstStyle/>
            <a:p>
              <a:pPr algn="ctr">
                <a:lnSpc>
                  <a:spcPct val="139722"/>
                </a:lnSpc>
                <a:buClr>
                  <a:srgbClr val="000000"/>
                </a:buClr>
                <a:buSzPts val="18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2"/>
          <p:cNvSpPr/>
          <p:nvPr/>
        </p:nvSpPr>
        <p:spPr>
          <a:xfrm>
            <a:off x="5392077" y="3776503"/>
            <a:ext cx="1119279" cy="1119279"/>
          </a:xfrm>
          <a:custGeom>
            <a:avLst/>
            <a:gdLst/>
            <a:ahLst/>
            <a:cxnLst/>
            <a:rect l="l" t="t" r="r" b="b"/>
            <a:pathLst>
              <a:path w="1678918" h="1678918" extrusionOk="0">
                <a:moveTo>
                  <a:pt x="0" y="0"/>
                </a:moveTo>
                <a:lnTo>
                  <a:pt x="1678918" y="0"/>
                </a:lnTo>
                <a:lnTo>
                  <a:pt x="1678918" y="1678918"/>
                </a:lnTo>
                <a:lnTo>
                  <a:pt x="0" y="1678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108" name="Google Shape;108;p2"/>
          <p:cNvGrpSpPr/>
          <p:nvPr/>
        </p:nvGrpSpPr>
        <p:grpSpPr>
          <a:xfrm>
            <a:off x="7055586" y="3002923"/>
            <a:ext cx="3635933" cy="3763759"/>
            <a:chOff x="0" y="-28575"/>
            <a:chExt cx="812800" cy="841375"/>
          </a:xfrm>
        </p:grpSpPr>
        <p:sp>
          <p:nvSpPr>
            <p:cNvPr id="109" name="Google Shape;109;p2"/>
            <p:cNvSpPr/>
            <p:nvPr/>
          </p:nvSpPr>
          <p:spPr>
            <a:xfrm>
              <a:off x="0" y="0"/>
              <a:ext cx="436432" cy="406400"/>
            </a:xfrm>
            <a:custGeom>
              <a:avLst/>
              <a:gdLst/>
              <a:ahLst/>
              <a:cxnLst/>
              <a:rect l="l" t="t" r="r" b="b"/>
              <a:pathLst>
                <a:path w="436432" h="406400" extrusionOk="0">
                  <a:moveTo>
                    <a:pt x="97816" y="0"/>
                  </a:moveTo>
                  <a:lnTo>
                    <a:pt x="338616" y="0"/>
                  </a:lnTo>
                  <a:cubicBezTo>
                    <a:pt x="364558" y="0"/>
                    <a:pt x="389438" y="10306"/>
                    <a:pt x="407782" y="28650"/>
                  </a:cubicBezTo>
                  <a:cubicBezTo>
                    <a:pt x="426126" y="46994"/>
                    <a:pt x="436432" y="71874"/>
                    <a:pt x="436432" y="97816"/>
                  </a:cubicBezTo>
                  <a:lnTo>
                    <a:pt x="436432" y="308584"/>
                  </a:lnTo>
                  <a:cubicBezTo>
                    <a:pt x="436432" y="362606"/>
                    <a:pt x="392638" y="406400"/>
                    <a:pt x="338616" y="406400"/>
                  </a:cubicBezTo>
                  <a:lnTo>
                    <a:pt x="97816" y="406400"/>
                  </a:lnTo>
                  <a:cubicBezTo>
                    <a:pt x="43794" y="406400"/>
                    <a:pt x="0" y="362606"/>
                    <a:pt x="0" y="308584"/>
                  </a:cubicBezTo>
                  <a:lnTo>
                    <a:pt x="0" y="97816"/>
                  </a:lnTo>
                  <a:cubicBezTo>
                    <a:pt x="0" y="43794"/>
                    <a:pt x="43794" y="0"/>
                    <a:pt x="97816" y="0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00" tIns="9500" rIns="9500" bIns="9500" anchor="ctr" anchorCtr="0">
              <a:noAutofit/>
            </a:bodyPr>
            <a:lstStyle/>
            <a:p>
              <a:pPr algn="ctr">
                <a:lnSpc>
                  <a:spcPct val="139722"/>
                </a:lnSpc>
                <a:buClr>
                  <a:srgbClr val="000000"/>
                </a:buClr>
                <a:buSzPts val="18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9221436" y="3002923"/>
            <a:ext cx="3635933" cy="3763759"/>
            <a:chOff x="0" y="-28575"/>
            <a:chExt cx="812800" cy="841375"/>
          </a:xfrm>
        </p:grpSpPr>
        <p:sp>
          <p:nvSpPr>
            <p:cNvPr id="112" name="Google Shape;112;p2"/>
            <p:cNvSpPr/>
            <p:nvPr/>
          </p:nvSpPr>
          <p:spPr>
            <a:xfrm>
              <a:off x="0" y="0"/>
              <a:ext cx="436432" cy="406400"/>
            </a:xfrm>
            <a:custGeom>
              <a:avLst/>
              <a:gdLst/>
              <a:ahLst/>
              <a:cxnLst/>
              <a:rect l="l" t="t" r="r" b="b"/>
              <a:pathLst>
                <a:path w="436432" h="406400" extrusionOk="0">
                  <a:moveTo>
                    <a:pt x="97816" y="0"/>
                  </a:moveTo>
                  <a:lnTo>
                    <a:pt x="338616" y="0"/>
                  </a:lnTo>
                  <a:cubicBezTo>
                    <a:pt x="364558" y="0"/>
                    <a:pt x="389438" y="10306"/>
                    <a:pt x="407782" y="28650"/>
                  </a:cubicBezTo>
                  <a:cubicBezTo>
                    <a:pt x="426126" y="46994"/>
                    <a:pt x="436432" y="71874"/>
                    <a:pt x="436432" y="97816"/>
                  </a:cubicBezTo>
                  <a:lnTo>
                    <a:pt x="436432" y="308584"/>
                  </a:lnTo>
                  <a:cubicBezTo>
                    <a:pt x="436432" y="362606"/>
                    <a:pt x="392638" y="406400"/>
                    <a:pt x="338616" y="406400"/>
                  </a:cubicBezTo>
                  <a:lnTo>
                    <a:pt x="97816" y="406400"/>
                  </a:lnTo>
                  <a:cubicBezTo>
                    <a:pt x="43794" y="406400"/>
                    <a:pt x="0" y="362606"/>
                    <a:pt x="0" y="308584"/>
                  </a:cubicBezTo>
                  <a:lnTo>
                    <a:pt x="0" y="97816"/>
                  </a:lnTo>
                  <a:cubicBezTo>
                    <a:pt x="0" y="43794"/>
                    <a:pt x="43794" y="0"/>
                    <a:pt x="97816" y="0"/>
                  </a:cubicBezTo>
                  <a:close/>
                </a:path>
              </a:pathLst>
            </a:custGeom>
            <a:solidFill>
              <a:srgbClr val="FFC56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00" tIns="9500" rIns="9500" bIns="9500" anchor="ctr" anchorCtr="0">
              <a:noAutofit/>
            </a:bodyPr>
            <a:lstStyle/>
            <a:p>
              <a:pPr algn="ctr">
                <a:lnSpc>
                  <a:spcPct val="139722"/>
                </a:lnSpc>
                <a:buClr>
                  <a:srgbClr val="000000"/>
                </a:buClr>
                <a:buSzPts val="18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2"/>
          <p:cNvSpPr/>
          <p:nvPr/>
        </p:nvSpPr>
        <p:spPr>
          <a:xfrm>
            <a:off x="7301979" y="3626181"/>
            <a:ext cx="1419924" cy="1419924"/>
          </a:xfrm>
          <a:custGeom>
            <a:avLst/>
            <a:gdLst/>
            <a:ahLst/>
            <a:cxnLst/>
            <a:rect l="l" t="t" r="r" b="b"/>
            <a:pathLst>
              <a:path w="2129886" h="2129886" extrusionOk="0">
                <a:moveTo>
                  <a:pt x="0" y="0"/>
                </a:moveTo>
                <a:lnTo>
                  <a:pt x="2129886" y="0"/>
                </a:lnTo>
                <a:lnTo>
                  <a:pt x="2129886" y="2129886"/>
                </a:lnTo>
                <a:lnTo>
                  <a:pt x="0" y="2129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115" name="Google Shape;115;p2"/>
          <p:cNvSpPr/>
          <p:nvPr/>
        </p:nvSpPr>
        <p:spPr>
          <a:xfrm>
            <a:off x="9735669" y="3874220"/>
            <a:ext cx="923845" cy="923845"/>
          </a:xfrm>
          <a:custGeom>
            <a:avLst/>
            <a:gdLst/>
            <a:ahLst/>
            <a:cxnLst/>
            <a:rect l="l" t="t" r="r" b="b"/>
            <a:pathLst>
              <a:path w="1385767" h="1385767" extrusionOk="0">
                <a:moveTo>
                  <a:pt x="0" y="0"/>
                </a:moveTo>
                <a:lnTo>
                  <a:pt x="1385767" y="0"/>
                </a:lnTo>
                <a:lnTo>
                  <a:pt x="1385767" y="1385768"/>
                </a:lnTo>
                <a:lnTo>
                  <a:pt x="0" y="1385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116" name="Google Shape;116;p2"/>
          <p:cNvSpPr/>
          <p:nvPr/>
        </p:nvSpPr>
        <p:spPr>
          <a:xfrm>
            <a:off x="1107544" y="3880448"/>
            <a:ext cx="853984" cy="948871"/>
          </a:xfrm>
          <a:custGeom>
            <a:avLst/>
            <a:gdLst/>
            <a:ahLst/>
            <a:cxnLst/>
            <a:rect l="l" t="t" r="r" b="b"/>
            <a:pathLst>
              <a:path w="1280976" h="1423307" extrusionOk="0">
                <a:moveTo>
                  <a:pt x="0" y="0"/>
                </a:moveTo>
                <a:lnTo>
                  <a:pt x="1280976" y="0"/>
                </a:lnTo>
                <a:lnTo>
                  <a:pt x="1280976" y="1423307"/>
                </a:lnTo>
                <a:lnTo>
                  <a:pt x="0" y="14233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117" name="Google Shape;117;p2"/>
          <p:cNvSpPr/>
          <p:nvPr/>
        </p:nvSpPr>
        <p:spPr>
          <a:xfrm>
            <a:off x="3218884" y="3831283"/>
            <a:ext cx="976063" cy="1009721"/>
          </a:xfrm>
          <a:custGeom>
            <a:avLst/>
            <a:gdLst/>
            <a:ahLst/>
            <a:cxnLst/>
            <a:rect l="l" t="t" r="r" b="b"/>
            <a:pathLst>
              <a:path w="1464095" h="1514581" extrusionOk="0">
                <a:moveTo>
                  <a:pt x="0" y="0"/>
                </a:moveTo>
                <a:lnTo>
                  <a:pt x="1464095" y="0"/>
                </a:lnTo>
                <a:lnTo>
                  <a:pt x="1464095" y="1514581"/>
                </a:lnTo>
                <a:lnTo>
                  <a:pt x="0" y="1514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41226" t="-38182" r="-40356" b="-37351"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118" name="Google Shape;118;p2"/>
          <p:cNvSpPr txBox="1"/>
          <p:nvPr/>
        </p:nvSpPr>
        <p:spPr>
          <a:xfrm>
            <a:off x="734740" y="3250867"/>
            <a:ext cx="1507092" cy="61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0"/>
              </a:lnSpc>
              <a:buClr>
                <a:srgbClr val="000000"/>
              </a:buClr>
              <a:buSzPts val="4311"/>
            </a:pPr>
            <a:r>
              <a:rPr lang="en-US" sz="2874" b="1">
                <a:solidFill>
                  <a:srgbClr val="1F1816"/>
                </a:solidFill>
                <a:latin typeface="Roboto"/>
                <a:ea typeface="Roboto"/>
                <a:cs typeface="Roboto"/>
                <a:sym typeface="Roboto"/>
              </a:rPr>
              <a:t>1-Plan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/>
          <p:nvPr/>
        </p:nvSpPr>
        <p:spPr>
          <a:xfrm>
            <a:off x="2781580" y="3250867"/>
            <a:ext cx="1894616" cy="61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0"/>
              </a:lnSpc>
              <a:buClr>
                <a:srgbClr val="000000"/>
              </a:buClr>
              <a:buSzPts val="4311"/>
            </a:pPr>
            <a:r>
              <a:rPr lang="en-US" sz="2874" b="1">
                <a:solidFill>
                  <a:srgbClr val="1F1816"/>
                </a:solidFill>
                <a:latin typeface="Roboto"/>
                <a:ea typeface="Roboto"/>
                <a:cs typeface="Roboto"/>
                <a:sym typeface="Roboto"/>
              </a:rPr>
              <a:t>2-Consult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5110378" y="3259336"/>
            <a:ext cx="1511025" cy="61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0"/>
              </a:lnSpc>
              <a:buClr>
                <a:srgbClr val="000000"/>
              </a:buClr>
              <a:buSzPts val="4311"/>
            </a:pPr>
            <a:r>
              <a:rPr lang="en-US" sz="2874" b="1">
                <a:solidFill>
                  <a:srgbClr val="1F1816"/>
                </a:solidFill>
                <a:latin typeface="Roboto"/>
                <a:ea typeface="Roboto"/>
                <a:cs typeface="Roboto"/>
                <a:sym typeface="Roboto"/>
              </a:rPr>
              <a:t>3-Draft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 txBox="1"/>
          <p:nvPr/>
        </p:nvSpPr>
        <p:spPr>
          <a:xfrm>
            <a:off x="7240922" y="3250867"/>
            <a:ext cx="1496086" cy="61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0"/>
              </a:lnSpc>
              <a:buClr>
                <a:srgbClr val="000000"/>
              </a:buClr>
              <a:buSzPts val="4311"/>
            </a:pPr>
            <a:r>
              <a:rPr lang="en-US" sz="2874" b="1">
                <a:solidFill>
                  <a:srgbClr val="1F1816"/>
                </a:solidFill>
                <a:latin typeface="Roboto"/>
                <a:ea typeface="Roboto"/>
                <a:cs typeface="Roboto"/>
                <a:sym typeface="Roboto"/>
              </a:rPr>
              <a:t>4-Refine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 txBox="1"/>
          <p:nvPr/>
        </p:nvSpPr>
        <p:spPr>
          <a:xfrm>
            <a:off x="9288500" y="3250867"/>
            <a:ext cx="1885246" cy="61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0"/>
              </a:lnSpc>
              <a:buClr>
                <a:srgbClr val="000000"/>
              </a:buClr>
              <a:buSzPts val="4311"/>
            </a:pPr>
            <a:r>
              <a:rPr lang="en-US" sz="2874" b="1">
                <a:solidFill>
                  <a:srgbClr val="1F1816"/>
                </a:solidFill>
                <a:latin typeface="Roboto"/>
                <a:ea typeface="Roboto"/>
                <a:cs typeface="Roboto"/>
                <a:sym typeface="Roboto"/>
              </a:rPr>
              <a:t>5-Publish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287573" y="510790"/>
            <a:ext cx="9000927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SzPts val="8141"/>
            </a:pPr>
            <a:r>
              <a:rPr lang="en-CA" sz="4400" b="1">
                <a:solidFill>
                  <a:srgbClr val="C00000"/>
                </a:solidFill>
              </a:rPr>
              <a:t>CDA Strategic Plan Journey</a:t>
            </a:r>
            <a:endParaRPr sz="4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957681" y="5043966"/>
            <a:ext cx="1002000" cy="35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6"/>
              </a:lnSpc>
              <a:buClr>
                <a:srgbClr val="000000"/>
              </a:buClr>
              <a:buSzPts val="2499"/>
            </a:pPr>
            <a:r>
              <a:rPr lang="en-US" sz="1666">
                <a:solidFill>
                  <a:srgbClr val="1F1816"/>
                </a:solidFill>
                <a:latin typeface="Arial"/>
                <a:ea typeface="Arial"/>
                <a:cs typeface="Arial"/>
                <a:sym typeface="Arial"/>
              </a:rPr>
              <a:t>March '23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2962411" y="5043874"/>
            <a:ext cx="1489000" cy="35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sz="1667">
                <a:solidFill>
                  <a:srgbClr val="1F1816"/>
                </a:solidFill>
                <a:latin typeface="Arial"/>
                <a:ea typeface="Arial"/>
                <a:cs typeface="Arial"/>
                <a:sym typeface="Arial"/>
              </a:rPr>
              <a:t>April -June '23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 txBox="1"/>
          <p:nvPr/>
        </p:nvSpPr>
        <p:spPr>
          <a:xfrm>
            <a:off x="5221900" y="5043962"/>
            <a:ext cx="1309600" cy="35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6"/>
              </a:lnSpc>
              <a:buClr>
                <a:srgbClr val="000000"/>
              </a:buClr>
              <a:buSzPts val="2499"/>
            </a:pPr>
            <a:r>
              <a:rPr lang="en-US" sz="1666">
                <a:solidFill>
                  <a:srgbClr val="1F1816"/>
                </a:solidFill>
                <a:latin typeface="Arial"/>
                <a:ea typeface="Arial"/>
                <a:cs typeface="Arial"/>
                <a:sym typeface="Arial"/>
              </a:rPr>
              <a:t>Sept-Dec '23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7388133" y="5043867"/>
            <a:ext cx="1511000" cy="35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sz="1667">
                <a:solidFill>
                  <a:srgbClr val="1F1816"/>
                </a:solidFill>
              </a:rPr>
              <a:t>Jan - March 24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 txBox="1"/>
          <p:nvPr/>
        </p:nvSpPr>
        <p:spPr>
          <a:xfrm>
            <a:off x="9607328" y="4989995"/>
            <a:ext cx="1247600" cy="35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sz="1667">
                <a:solidFill>
                  <a:srgbClr val="1F1816"/>
                </a:solidFill>
              </a:rPr>
              <a:t>April</a:t>
            </a:r>
            <a:r>
              <a:rPr lang="en-US" sz="1667">
                <a:solidFill>
                  <a:srgbClr val="1F1816"/>
                </a:solidFill>
                <a:latin typeface="Arial"/>
                <a:ea typeface="Arial"/>
                <a:cs typeface="Arial"/>
                <a:sym typeface="Arial"/>
              </a:rPr>
              <a:t> '24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27BF0C-214E-AA70-0254-E9E3AF747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r="6399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4D15B5-E985-BB7D-A088-226940B9D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884" y="4364720"/>
            <a:ext cx="5778067" cy="169040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CDA Strategic Plan October/February Workshops </a:t>
            </a:r>
          </a:p>
        </p:txBody>
      </p:sp>
      <p:pic>
        <p:nvPicPr>
          <p:cNvPr id="7" name="Picture 6" descr="A group of people standing in front of a white board&#10;&#10;Description automatically generated">
            <a:extLst>
              <a:ext uri="{FF2B5EF4-FFF2-40B4-BE49-F238E27FC236}">
                <a16:creationId xmlns:a16="http://schemas.microsoft.com/office/drawing/2014/main" id="{AFE6FA33-97A8-AB97-5772-EAA55D5C5F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r="8448" b="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CDA6806-C324-1AA4-0548-82E16D7E5A90}"/>
              </a:ext>
            </a:extLst>
          </p:cNvPr>
          <p:cNvSpPr>
            <a:spLocks noGrp="1"/>
          </p:cNvSpPr>
          <p:nvPr/>
        </p:nvSpPr>
        <p:spPr>
          <a:xfrm>
            <a:off x="609600" y="1648075"/>
            <a:ext cx="9918032" cy="4151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44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D15B5-E985-BB7D-A088-226940B9D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Diversity and Inclusion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CDA6806-C324-1AA4-0548-82E16D7E5A90}"/>
              </a:ext>
            </a:extLst>
          </p:cNvPr>
          <p:cNvSpPr>
            <a:spLocks noGrp="1"/>
          </p:cNvSpPr>
          <p:nvPr/>
        </p:nvSpPr>
        <p:spPr>
          <a:xfrm>
            <a:off x="609600" y="1648075"/>
            <a:ext cx="9918032" cy="4151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E90A1-4C3B-5E28-0D99-59903F00E40B}"/>
              </a:ext>
            </a:extLst>
          </p:cNvPr>
          <p:cNvSpPr txBox="1"/>
          <p:nvPr/>
        </p:nvSpPr>
        <p:spPr>
          <a:xfrm>
            <a:off x="461529" y="1533954"/>
            <a:ext cx="47521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Font typeface="Arial" panose="020B0604020202020204" pitchFamily="34" charset="0"/>
              <a:buChar char="•"/>
            </a:pPr>
            <a:r>
              <a:rPr lang="en-US" sz="2800" b="1"/>
              <a:t>Employer Partner of the CCDI: 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en-US" sz="2800"/>
              <a:t>Corporate members can take advantage of membership at no cost.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en-US" sz="2800"/>
              <a:t>PTDAs are already engaging with CCDI.</a:t>
            </a:r>
          </a:p>
        </p:txBody>
      </p:sp>
      <p:pic>
        <p:nvPicPr>
          <p:cNvPr id="8" name="Picture 7" descr="A poster with text on it&#10;&#10;Description automatically generated">
            <a:extLst>
              <a:ext uri="{FF2B5EF4-FFF2-40B4-BE49-F238E27FC236}">
                <a16:creationId xmlns:a16="http://schemas.microsoft.com/office/drawing/2014/main" id="{2E9A49BF-B2EF-58CE-BF4C-E30F38D68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86" y="1493155"/>
            <a:ext cx="6823909" cy="35068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EC2789-939E-6107-D238-56D547A8D8C7}"/>
              </a:ext>
            </a:extLst>
          </p:cNvPr>
          <p:cNvSpPr txBox="1"/>
          <p:nvPr/>
        </p:nvSpPr>
        <p:spPr>
          <a:xfrm>
            <a:off x="461529" y="5000040"/>
            <a:ext cx="114580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Font typeface="Arial" panose="020B0604020202020204" pitchFamily="34" charset="0"/>
              <a:buChar char="•"/>
            </a:pPr>
            <a:r>
              <a:rPr lang="en-US" sz="2800" b="1"/>
              <a:t>Listening and Learning: 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en-US" sz="2800"/>
              <a:t>CEO attended the NIHB roundtable event in Saskatoon to listen and learn about issues related to the NIHB program from Indigenous perspectives. </a:t>
            </a:r>
          </a:p>
        </p:txBody>
      </p:sp>
    </p:spTree>
    <p:extLst>
      <p:ext uri="{BB962C8B-B14F-4D97-AF65-F5344CB8AC3E}">
        <p14:creationId xmlns:p14="http://schemas.microsoft.com/office/powerpoint/2010/main" val="3487286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D15B5-E985-BB7D-A088-226940B9D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9"/>
            <a:ext cx="9637060" cy="1120774"/>
          </a:xfrm>
        </p:spPr>
        <p:txBody>
          <a:bodyPr>
            <a:noAutofit/>
          </a:bodyPr>
          <a:lstStyle/>
          <a:p>
            <a:r>
              <a:rPr lang="en-CA" b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Promotion of Workplace Mental Health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CDA6806-C324-1AA4-0548-82E16D7E5A90}"/>
              </a:ext>
            </a:extLst>
          </p:cNvPr>
          <p:cNvSpPr>
            <a:spLocks noGrp="1"/>
          </p:cNvSpPr>
          <p:nvPr/>
        </p:nvSpPr>
        <p:spPr>
          <a:xfrm>
            <a:off x="609600" y="1648075"/>
            <a:ext cx="9918032" cy="4151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E90A1-4C3B-5E28-0D99-59903F00E40B}"/>
              </a:ext>
            </a:extLst>
          </p:cNvPr>
          <p:cNvSpPr txBox="1"/>
          <p:nvPr/>
        </p:nvSpPr>
        <p:spPr>
          <a:xfrm>
            <a:off x="461529" y="1533954"/>
            <a:ext cx="409777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Font typeface="Arial" panose="020B0604020202020204" pitchFamily="34" charset="0"/>
              <a:buChar char="•"/>
            </a:pPr>
            <a:r>
              <a:rPr lang="en-US" sz="2800" b="1"/>
              <a:t>CDA Partners with MHCC: 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en-US" sz="2800"/>
              <a:t>The Working Mind course is designed to empower dentists.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en-US" sz="2800"/>
              <a:t>PTDAs, dental societies, study clubs and others can sponsor this program for dentists and their teams. 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endParaRPr lang="en-US" sz="2800"/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23EA945-728F-399A-5367-42F46FF6B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1568868"/>
            <a:ext cx="7239000" cy="2642742"/>
          </a:xfrm>
          <a:prstGeom prst="rect">
            <a:avLst/>
          </a:prstGeom>
        </p:spPr>
      </p:pic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D8899F96-7AB4-97B8-5A6D-9243A7853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27" y="4247840"/>
            <a:ext cx="6139281" cy="19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21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D15B5-E985-BB7D-A088-226940B9D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Update on CDA Governance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CDA6806-C324-1AA4-0548-82E16D7E5A90}"/>
              </a:ext>
            </a:extLst>
          </p:cNvPr>
          <p:cNvSpPr>
            <a:spLocks noGrp="1"/>
          </p:cNvSpPr>
          <p:nvPr/>
        </p:nvSpPr>
        <p:spPr>
          <a:xfrm>
            <a:off x="609600" y="1648075"/>
            <a:ext cx="9918032" cy="4151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291B8-2FC5-D05B-EC8B-3226DD28DE11}"/>
              </a:ext>
            </a:extLst>
          </p:cNvPr>
          <p:cNvSpPr txBox="1"/>
          <p:nvPr/>
        </p:nvSpPr>
        <p:spPr>
          <a:xfrm>
            <a:off x="609599" y="1442119"/>
            <a:ext cx="645832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2023: CDA Board approved three new governance policies: </a:t>
            </a:r>
          </a:p>
          <a:p>
            <a:pPr marL="914400" lvl="1" indent="-4572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Whistleblower Policy</a:t>
            </a:r>
          </a:p>
          <a:p>
            <a:pPr marL="914400" lvl="1" indent="-4572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Board Evaluation and Assessment Policy</a:t>
            </a:r>
          </a:p>
          <a:p>
            <a:pPr marL="914400" lvl="1" indent="-4572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Selection of the Chair of the Annual General Meeting 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BBE4B-B6B2-610F-A534-4E9C0DB395E4}"/>
              </a:ext>
            </a:extLst>
          </p:cNvPr>
          <p:cNvSpPr txBox="1"/>
          <p:nvPr/>
        </p:nvSpPr>
        <p:spPr>
          <a:xfrm>
            <a:off x="584200" y="5106723"/>
            <a:ext cx="10998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October 2023: The Board approved amendments to CDA’s Code of Conduct Policy to align with the Whistleblower Policy.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October 2023: The Board approved an information sharing framework. 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graphic of a circular red and white circle with icons&#10;&#10;Description automatically generated">
            <a:extLst>
              <a:ext uri="{FF2B5EF4-FFF2-40B4-BE49-F238E27FC236}">
                <a16:creationId xmlns:a16="http://schemas.microsoft.com/office/drawing/2014/main" id="{C3B1C07A-84CD-9089-69C9-8BB1A65CD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224362" y="1083077"/>
            <a:ext cx="3941179" cy="389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88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D15B5-E985-BB7D-A088-226940B9D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9"/>
            <a:ext cx="8104095" cy="1120774"/>
          </a:xfrm>
        </p:spPr>
        <p:txBody>
          <a:bodyPr>
            <a:noAutofit/>
          </a:bodyPr>
          <a:lstStyle/>
          <a:p>
            <a:r>
              <a:rPr lang="en-CA" b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More CDA Governance Updates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CDA6806-C324-1AA4-0548-82E16D7E5A90}"/>
              </a:ext>
            </a:extLst>
          </p:cNvPr>
          <p:cNvSpPr>
            <a:spLocks noGrp="1"/>
          </p:cNvSpPr>
          <p:nvPr/>
        </p:nvSpPr>
        <p:spPr>
          <a:xfrm>
            <a:off x="609600" y="1648075"/>
            <a:ext cx="9918032" cy="4151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291B8-2FC5-D05B-EC8B-3226DD28DE11}"/>
              </a:ext>
            </a:extLst>
          </p:cNvPr>
          <p:cNvSpPr txBox="1"/>
          <p:nvPr/>
        </p:nvSpPr>
        <p:spPr>
          <a:xfrm>
            <a:off x="306318" y="1324611"/>
            <a:ext cx="4913745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February 2024: </a:t>
            </a:r>
          </a:p>
          <a:p>
            <a:pPr marL="457200" lvl="0" indent="-4572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pproved a proposed framework for renewed international strateg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</a:p>
          <a:p>
            <a:pPr marL="457200" lvl="0" indent="-4572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Jim A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rmstrong’s term renewed- Voting rep to CDSPI AGM and Corporate Member Council</a:t>
            </a:r>
          </a:p>
          <a:p>
            <a:pPr marL="457200" lvl="0" indent="-4572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pproved 2024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award recipients</a:t>
            </a:r>
          </a:p>
        </p:txBody>
      </p:sp>
      <p:pic>
        <p:nvPicPr>
          <p:cNvPr id="10" name="Picture 9" descr="A person standing at a podium&#10;&#10;Description automatically generated">
            <a:extLst>
              <a:ext uri="{FF2B5EF4-FFF2-40B4-BE49-F238E27FC236}">
                <a16:creationId xmlns:a16="http://schemas.microsoft.com/office/drawing/2014/main" id="{408B267D-75A1-03A3-16BB-A08291BEB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28" y="1950367"/>
            <a:ext cx="2238744" cy="3343604"/>
          </a:xfrm>
          <a:prstGeom prst="rect">
            <a:avLst/>
          </a:prstGeom>
        </p:spPr>
      </p:pic>
      <p:pic>
        <p:nvPicPr>
          <p:cNvPr id="12" name="Picture 11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E064CFC1-AEF2-493A-EB8A-2BDD6821E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03" y="3176934"/>
            <a:ext cx="5533879" cy="267199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00177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ttps://www.drawingninja.com/source/6806796/mandell-jcc-of-greater-hartford-adult-special-needs.jpg">
            <a:extLst>
              <a:ext uri="{FF2B5EF4-FFF2-40B4-BE49-F238E27FC236}">
                <a16:creationId xmlns:a16="http://schemas.microsoft.com/office/drawing/2014/main" id="{C4E1A3DA-A883-45DE-A131-FAF25979BC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1DEE8B6E-14DD-9E0A-CEE7-1892254576D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09600" y="1732546"/>
          <a:ext cx="5165558" cy="4537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2D8307CF-084B-247B-4767-200DA9B22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9"/>
            <a:ext cx="4686301" cy="112077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C00000"/>
                </a:solidFill>
              </a:rPr>
              <a:t>   Dr. Heather Carr</a:t>
            </a:r>
          </a:p>
        </p:txBody>
      </p:sp>
      <p:pic>
        <p:nvPicPr>
          <p:cNvPr id="9" name="Picture 8" descr="A ski lift going down a snowy mountain&#10;&#10;Description automatically generated">
            <a:extLst>
              <a:ext uri="{FF2B5EF4-FFF2-40B4-BE49-F238E27FC236}">
                <a16:creationId xmlns:a16="http://schemas.microsoft.com/office/drawing/2014/main" id="{D71B8B5D-8244-A430-E8E9-211816DD0C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84" y="3899817"/>
            <a:ext cx="3701716" cy="2776287"/>
          </a:xfrm>
          <a:prstGeom prst="rect">
            <a:avLst/>
          </a:prstGeom>
        </p:spPr>
      </p:pic>
      <p:pic>
        <p:nvPicPr>
          <p:cNvPr id="3" name="Picture 2" descr="A person wearing a mask and goggles&#10;&#10;Description automatically generated">
            <a:extLst>
              <a:ext uri="{FF2B5EF4-FFF2-40B4-BE49-F238E27FC236}">
                <a16:creationId xmlns:a16="http://schemas.microsoft.com/office/drawing/2014/main" id="{D71D5C09-90A0-E10A-E263-819DABF8D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565" y="4298591"/>
            <a:ext cx="1506728" cy="215594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 descr="A person with long hair wearing a maroon blazer and a necklace&#10;&#10;Description automatically generated">
            <a:extLst>
              <a:ext uri="{FF2B5EF4-FFF2-40B4-BE49-F238E27FC236}">
                <a16:creationId xmlns:a16="http://schemas.microsoft.com/office/drawing/2014/main" id="{5DE3F607-C7F2-A0FC-1412-DA19AAB045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839" r="12592" b="14815"/>
          <a:stretch/>
        </p:blipFill>
        <p:spPr>
          <a:xfrm>
            <a:off x="6887241" y="474346"/>
            <a:ext cx="3126796" cy="353422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67736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D15B5-E985-BB7D-A088-226940B9D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Stay Connected on CDA-ADC.ca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CDA6806-C324-1AA4-0548-82E16D7E5A90}"/>
              </a:ext>
            </a:extLst>
          </p:cNvPr>
          <p:cNvSpPr>
            <a:spLocks noGrp="1"/>
          </p:cNvSpPr>
          <p:nvPr/>
        </p:nvSpPr>
        <p:spPr>
          <a:xfrm>
            <a:off x="609600" y="1648075"/>
            <a:ext cx="9918032" cy="4151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3" name="Picture 2" descr="CDAnet logo">
            <a:extLst>
              <a:ext uri="{FF2B5EF4-FFF2-40B4-BE49-F238E27FC236}">
                <a16:creationId xmlns:a16="http://schemas.microsoft.com/office/drawing/2014/main" id="{727AD135-F956-1F61-5431-D8221D54C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5167593"/>
            <a:ext cx="2937775" cy="99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logo&#10;&#10;Description automatically generated with medium confidence">
            <a:extLst>
              <a:ext uri="{FF2B5EF4-FFF2-40B4-BE49-F238E27FC236}">
                <a16:creationId xmlns:a16="http://schemas.microsoft.com/office/drawing/2014/main" id="{DF0281E6-2B07-A62D-F67E-70EA2CC9C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90" y="4104283"/>
            <a:ext cx="3365347" cy="98329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 with medium confidence">
            <a:extLst>
              <a:ext uri="{FF2B5EF4-FFF2-40B4-BE49-F238E27FC236}">
                <a16:creationId xmlns:a16="http://schemas.microsoft.com/office/drawing/2014/main" id="{BBF13D90-7C24-E145-86EB-1F37E88F7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59" y="2838589"/>
            <a:ext cx="3200401" cy="868552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C7F33745-7548-F58F-2530-05E6B1E555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58" y="5496990"/>
            <a:ext cx="4816642" cy="985831"/>
          </a:xfrm>
          <a:prstGeom prst="rect">
            <a:avLst/>
          </a:prstGeom>
        </p:spPr>
      </p:pic>
      <p:pic>
        <p:nvPicPr>
          <p:cNvPr id="11" name="Picture 10" descr="A red and blue logo&#10;&#10;Description automatically generated with low confidence">
            <a:extLst>
              <a:ext uri="{FF2B5EF4-FFF2-40B4-BE49-F238E27FC236}">
                <a16:creationId xmlns:a16="http://schemas.microsoft.com/office/drawing/2014/main" id="{679AECDB-61FC-04C0-225E-6C21219DAE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362806"/>
            <a:ext cx="5679237" cy="1078642"/>
          </a:xfrm>
          <a:prstGeom prst="rect">
            <a:avLst/>
          </a:prstGeom>
        </p:spPr>
      </p:pic>
      <p:pic>
        <p:nvPicPr>
          <p:cNvPr id="13" name="Picture 12" descr="A child with pigtails in front of a website&#10;&#10;Description automatically generated">
            <a:extLst>
              <a:ext uri="{FF2B5EF4-FFF2-40B4-BE49-F238E27FC236}">
                <a16:creationId xmlns:a16="http://schemas.microsoft.com/office/drawing/2014/main" id="{813837B3-31BD-1F66-14FB-1C212B51F1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28" y="2632133"/>
            <a:ext cx="6327153" cy="277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66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EC8A90-1082-4320-AE32-B53610D598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E86F21-1353-4301-98D7-806331C9C468}"/>
              </a:ext>
            </a:extLst>
          </p:cNvPr>
          <p:cNvSpPr txBox="1"/>
          <p:nvPr/>
        </p:nvSpPr>
        <p:spPr>
          <a:xfrm>
            <a:off x="3807158" y="5897645"/>
            <a:ext cx="448537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F9CA78"/>
                </a:solidFill>
                <a:latin typeface="Calibri"/>
                <a:cs typeface="Calibri"/>
              </a:rPr>
              <a:t>The Canadian Dental Association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en-US" sz="2400" b="1">
                <a:solidFill>
                  <a:srgbClr val="F9CA78"/>
                </a:solidFill>
                <a:latin typeface="Calibri"/>
                <a:cs typeface="Calibri"/>
              </a:rPr>
              <a:t>www.CDA-ADC.ca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03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1DF67-9EB5-4FDD-96B9-525EB87F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286642"/>
            <a:ext cx="10001251" cy="1120774"/>
          </a:xfrm>
        </p:spPr>
        <p:txBody>
          <a:bodyPr>
            <a:noAutofit/>
          </a:bodyPr>
          <a:lstStyle/>
          <a:p>
            <a:r>
              <a:rPr lang="en-CA" b="1">
                <a:solidFill>
                  <a:srgbClr val="C00000"/>
                </a:solidFill>
              </a:rPr>
              <a:t>About CDA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6" name="AutoShape 2" descr="https://www.drawingninja.com/source/6806796/mandell-jcc-of-greater-hartford-adult-special-needs.jpg">
            <a:extLst>
              <a:ext uri="{FF2B5EF4-FFF2-40B4-BE49-F238E27FC236}">
                <a16:creationId xmlns:a16="http://schemas.microsoft.com/office/drawing/2014/main" id="{C4E1A3DA-A883-45DE-A131-FAF25979BC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graphic of a circle with icons&#10;&#10;Description automatically generated">
            <a:extLst>
              <a:ext uri="{FF2B5EF4-FFF2-40B4-BE49-F238E27FC236}">
                <a16:creationId xmlns:a16="http://schemas.microsoft.com/office/drawing/2014/main" id="{C7B4DBF7-C9C5-EC7F-4A03-CC96183F5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017242" y="-225972"/>
            <a:ext cx="3593607" cy="383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01A22F-E6B2-E9B2-3F52-88F10499AF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8" y="1166018"/>
            <a:ext cx="6042111" cy="5158582"/>
          </a:xfrm>
        </p:spPr>
        <p:txBody>
          <a:bodyPr/>
          <a:lstStyle/>
          <a:p>
            <a:r>
              <a:rPr lang="en-US" sz="2200" dirty="0"/>
              <a:t>Provincial and Territorial Dental Associations (PTDAs) are the Corporate Members of CDA. Dentists in Quebec can join as Affiliate Members</a:t>
            </a:r>
            <a:endParaRPr lang="en-US" sz="2200" dirty="0">
              <a:ea typeface="Calibri"/>
              <a:cs typeface="Calibri"/>
            </a:endParaRPr>
          </a:p>
          <a:p>
            <a:r>
              <a:rPr lang="en-US" sz="2200" dirty="0"/>
              <a:t>CDA is the National Voice of Canadian Dentistry.</a:t>
            </a:r>
          </a:p>
          <a:p>
            <a:r>
              <a:rPr lang="en-US" sz="2200" dirty="0"/>
              <a:t>Dentists access CDA membership benefits through their membership with their PTDAs. </a:t>
            </a:r>
          </a:p>
          <a:p>
            <a:r>
              <a:rPr lang="en-US" sz="2200" dirty="0"/>
              <a:t>Each PTDA has an elected CDA BOARD representative. CDSS is well represented by Dr. Brian Baker.</a:t>
            </a:r>
          </a:p>
          <a:p>
            <a:r>
              <a:rPr lang="en-US" sz="2200" dirty="0"/>
              <a:t>CDA’s primary areas of focus include:</a:t>
            </a:r>
          </a:p>
          <a:p>
            <a:pPr lvl="1"/>
            <a:r>
              <a:rPr lang="en-US" sz="2200" dirty="0"/>
              <a:t>Advocacy</a:t>
            </a:r>
          </a:p>
          <a:p>
            <a:pPr lvl="1"/>
            <a:r>
              <a:rPr lang="en-US" sz="2200" dirty="0">
                <a:ea typeface="Calibri"/>
                <a:cs typeface="Calibri"/>
              </a:rPr>
              <a:t>Knowledge</a:t>
            </a:r>
            <a:endParaRPr lang="en-US" sz="2200" dirty="0"/>
          </a:p>
          <a:p>
            <a:pPr lvl="1"/>
            <a:r>
              <a:rPr lang="en-US" sz="2200" dirty="0"/>
              <a:t>Practice Support</a:t>
            </a:r>
          </a:p>
          <a:p>
            <a:pPr marL="457200" lvl="1" indent="0">
              <a:buNone/>
            </a:pPr>
            <a:endParaRPr lang="en-US" sz="2200" dirty="0">
              <a:ea typeface="Calibri"/>
              <a:cs typeface="Calibri"/>
            </a:endParaRPr>
          </a:p>
          <a:p>
            <a:endParaRPr lang="en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E412D0-AB86-8482-C77A-0A1EB2250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83" y="3467100"/>
            <a:ext cx="4591049" cy="328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197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table and chairs in a room&#10;&#10;Description automatically generated with medium confidence">
            <a:extLst>
              <a:ext uri="{FF2B5EF4-FFF2-40B4-BE49-F238E27FC236}">
                <a16:creationId xmlns:a16="http://schemas.microsoft.com/office/drawing/2014/main" id="{10B9C578-5DE6-4FA7-96C7-3EC35F8FE5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05C9CE-6670-499E-8FA7-D19BBCE85DF9}"/>
              </a:ext>
            </a:extLst>
          </p:cNvPr>
          <p:cNvSpPr txBox="1"/>
          <p:nvPr/>
        </p:nvSpPr>
        <p:spPr>
          <a:xfrm>
            <a:off x="609387" y="539835"/>
            <a:ext cx="10706890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300" b="1">
                <a:solidFill>
                  <a:srgbClr val="991B26"/>
                </a:solidFill>
                <a:latin typeface="Calibri" panose="020F0502020204030204" pitchFamily="34" charset="0"/>
              </a:rPr>
              <a:t>CDA AGM: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300" b="1">
                <a:solidFill>
                  <a:srgbClr val="991B26"/>
                </a:solidFill>
                <a:latin typeface="Calibri" panose="020F0502020204030204" pitchFamily="34" charset="0"/>
              </a:rPr>
              <a:t>Upcoming Changes to CDA Board Subject to their Election</a:t>
            </a:r>
          </a:p>
        </p:txBody>
      </p:sp>
      <p:pic>
        <p:nvPicPr>
          <p:cNvPr id="2054" name="Picture 6" descr="Dr. Joel Antel">
            <a:extLst>
              <a:ext uri="{FF2B5EF4-FFF2-40B4-BE49-F238E27FC236}">
                <a16:creationId xmlns:a16="http://schemas.microsoft.com/office/drawing/2014/main" id="{E874968A-4DFF-4CAF-A92F-A55BA9D6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5611" y="2560698"/>
            <a:ext cx="1771219" cy="266863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4D4075-D01A-4CDC-8320-97883AABFF81}"/>
              </a:ext>
            </a:extLst>
          </p:cNvPr>
          <p:cNvSpPr txBox="1"/>
          <p:nvPr/>
        </p:nvSpPr>
        <p:spPr>
          <a:xfrm>
            <a:off x="609387" y="1741827"/>
            <a:ext cx="1142812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400"/>
              <a:t>CDA’s Annual General Meeting taking place on April 12, 2024, at the Sheraton Centre. </a:t>
            </a:r>
            <a:endParaRPr kumimoji="0" lang="en-US" sz="24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E0327A-700E-4CFE-B034-2447EBE25B6E}"/>
              </a:ext>
            </a:extLst>
          </p:cNvPr>
          <p:cNvSpPr txBox="1"/>
          <p:nvPr/>
        </p:nvSpPr>
        <p:spPr>
          <a:xfrm>
            <a:off x="4574924" y="5411266"/>
            <a:ext cx="304215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b="1"/>
              <a:t>President-Elect</a:t>
            </a:r>
            <a:r>
              <a:rPr kumimoji="0" lang="en-US" sz="18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2024-25:</a:t>
            </a:r>
            <a:b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Dr. Bruce Ward</a:t>
            </a:r>
            <a:b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(Vancouver, </a:t>
            </a:r>
            <a:r>
              <a:rPr lang="en-US"/>
              <a:t>British Columbia</a:t>
            </a:r>
            <a: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76562E-C1F7-453C-9A82-B55E4CB8A56D}"/>
              </a:ext>
            </a:extLst>
          </p:cNvPr>
          <p:cNvSpPr txBox="1"/>
          <p:nvPr/>
        </p:nvSpPr>
        <p:spPr>
          <a:xfrm>
            <a:off x="1740102" y="5429076"/>
            <a:ext cx="2742239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spcAft>
                <a:spcPts val="1200"/>
              </a:spcAft>
              <a:defRPr/>
            </a:pPr>
            <a:r>
              <a:rPr kumimoji="0" lang="en-US" sz="18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President 2024-25:</a:t>
            </a:r>
            <a:b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Dr. Joel Antel</a:t>
            </a:r>
            <a:b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(</a:t>
            </a:r>
            <a:r>
              <a:rPr lang="en-US"/>
              <a:t>Winnipeg</a:t>
            </a:r>
            <a: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, Manitoba</a:t>
            </a:r>
            <a:r>
              <a:rPr lang="en-US"/>
              <a:t>)</a:t>
            </a:r>
            <a:endParaRPr kumimoji="0" lang="en-US" sz="18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3CBCD1-9B44-CF68-AB02-569F1691E322}"/>
              </a:ext>
            </a:extLst>
          </p:cNvPr>
          <p:cNvSpPr txBox="1"/>
          <p:nvPr/>
        </p:nvSpPr>
        <p:spPr>
          <a:xfrm>
            <a:off x="7524492" y="5411266"/>
            <a:ext cx="304215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spcAft>
                <a:spcPts val="1200"/>
              </a:spcAft>
              <a:defRPr/>
            </a:pPr>
            <a:r>
              <a:rPr kumimoji="0" lang="en-US" sz="18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Vice-President 2024-25:</a:t>
            </a:r>
            <a:b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Dr. Kirk Preston</a:t>
            </a:r>
            <a:b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(Fredericton, </a:t>
            </a:r>
            <a:r>
              <a:rPr lang="en-US"/>
              <a:t>New Brunswick</a:t>
            </a:r>
            <a:r>
              <a:rPr kumimoji="0" lang="en-US" sz="1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)</a:t>
            </a:r>
          </a:p>
        </p:txBody>
      </p:sp>
      <p:pic>
        <p:nvPicPr>
          <p:cNvPr id="1026" name="Picture 2" descr="Dr. Bruce Ward">
            <a:extLst>
              <a:ext uri="{FF2B5EF4-FFF2-40B4-BE49-F238E27FC236}">
                <a16:creationId xmlns:a16="http://schemas.microsoft.com/office/drawing/2014/main" id="{26281790-53BC-75B7-077E-D510B4EB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07" y="2560697"/>
            <a:ext cx="1771219" cy="266863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in a suit and tie&#10;&#10;Description automatically generated">
            <a:extLst>
              <a:ext uri="{FF2B5EF4-FFF2-40B4-BE49-F238E27FC236}">
                <a16:creationId xmlns:a16="http://schemas.microsoft.com/office/drawing/2014/main" id="{50F657B7-3116-4BBA-AE17-178AF2640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63" y="2560697"/>
            <a:ext cx="1710379" cy="266863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0819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CF38-C372-2190-A50E-7C99409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2190"/>
            <a:ext cx="10515600" cy="1325563"/>
          </a:xfrm>
        </p:spPr>
        <p:txBody>
          <a:bodyPr/>
          <a:lstStyle/>
          <a:p>
            <a:pPr algn="l"/>
            <a:r>
              <a:rPr lang="en-US" sz="4400" b="1">
                <a:solidFill>
                  <a:srgbClr val="C00000"/>
                </a:solidFill>
                <a:latin typeface="Calibri" panose="020F0502020204030204" pitchFamily="34" charset="0"/>
              </a:rPr>
              <a:t>Corporate Members</a:t>
            </a:r>
            <a:endParaRPr lang="en-CA">
              <a:solidFill>
                <a:srgbClr val="C00000"/>
              </a:solidFill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E8B0B13-DD9A-2911-ACE2-48B26B678B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441" y="2667893"/>
            <a:ext cx="1882685" cy="106685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3CB9D50-F338-46C1-9003-A51C1A927B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45" y="1194629"/>
            <a:ext cx="1951356" cy="75755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AAD2C17-7794-F3AE-3AB2-4B105A5F91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05" y="1373269"/>
            <a:ext cx="1482117" cy="99742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171F6D8-837B-5645-FAA2-27567AE9DF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513" y="2246494"/>
            <a:ext cx="1714859" cy="735207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7B1D3A3A-DFA4-19C5-7011-01414634F3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361" y="1256098"/>
            <a:ext cx="1882685" cy="882509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62DFE48E-CA85-C199-89D8-7DB134056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410" y="2901148"/>
            <a:ext cx="2738404" cy="522653"/>
          </a:xfrm>
          <a:prstGeom prst="rect">
            <a:avLst/>
          </a:prstGeom>
        </p:spPr>
      </p:pic>
      <p:pic>
        <p:nvPicPr>
          <p:cNvPr id="2050" name="Picture 2" descr="Home">
            <a:extLst>
              <a:ext uri="{FF2B5EF4-FFF2-40B4-BE49-F238E27FC236}">
                <a16:creationId xmlns:a16="http://schemas.microsoft.com/office/drawing/2014/main" id="{7FA9BEAD-7D05-1D61-7BCC-C9BCD61C9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81" y="2181358"/>
            <a:ext cx="1951356" cy="6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ntal Association of Prince Edward Island">
            <a:extLst>
              <a:ext uri="{FF2B5EF4-FFF2-40B4-BE49-F238E27FC236}">
                <a16:creationId xmlns:a16="http://schemas.microsoft.com/office/drawing/2014/main" id="{DF64E4A0-ECB8-26CB-58AD-0F9A9F05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760" y="2719003"/>
            <a:ext cx="1015745" cy="101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me">
            <a:extLst>
              <a:ext uri="{FF2B5EF4-FFF2-40B4-BE49-F238E27FC236}">
                <a16:creationId xmlns:a16="http://schemas.microsoft.com/office/drawing/2014/main" id="{9C116CB6-5F65-739B-C421-E014226C7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4620" y="3212095"/>
            <a:ext cx="1781614" cy="52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me · BCDental.org">
            <a:extLst>
              <a:ext uri="{FF2B5EF4-FFF2-40B4-BE49-F238E27FC236}">
                <a16:creationId xmlns:a16="http://schemas.microsoft.com/office/drawing/2014/main" id="{A81A44C0-E359-AEE2-ADAD-D86E8A4B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9424" y="1256098"/>
            <a:ext cx="1535506" cy="72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e College of Dental Surgeons | Saskatoon | Midtown">
            <a:extLst>
              <a:ext uri="{FF2B5EF4-FFF2-40B4-BE49-F238E27FC236}">
                <a16:creationId xmlns:a16="http://schemas.microsoft.com/office/drawing/2014/main" id="{B7EAB28A-BB00-B180-606A-CAA04F30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73" y="2894564"/>
            <a:ext cx="1148689" cy="8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523521D2-8BA4-2B7E-764D-0750F8D66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0787" y="1375041"/>
            <a:ext cx="1773012" cy="65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4B8974D-4945-1E25-6329-65D7F7087F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04" y="4220901"/>
            <a:ext cx="4025793" cy="2487338"/>
          </a:xfrm>
          <a:prstGeom prst="rect">
            <a:avLst/>
          </a:prstGeom>
        </p:spPr>
      </p:pic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E0BEDFD-4AD0-22F6-2C41-4ECB1EAB62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" y="4219784"/>
            <a:ext cx="4414866" cy="2487338"/>
          </a:xfrm>
          <a:prstGeom prst="rect">
            <a:avLst/>
          </a:prstGeom>
        </p:spPr>
      </p:pic>
      <p:pic>
        <p:nvPicPr>
          <p:cNvPr id="14" name="Picture 13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89DED24A-A9A6-A7E3-502F-3BBC4718AD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914" y="4221784"/>
            <a:ext cx="3316450" cy="24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0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44DD-0300-14D2-3A9B-F2737331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465"/>
            <a:ext cx="10515600" cy="1325563"/>
          </a:xfrm>
        </p:spPr>
        <p:txBody>
          <a:bodyPr/>
          <a:lstStyle/>
          <a:p>
            <a:pPr algn="l"/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</a:rPr>
              <a:t>Dental Specialties</a:t>
            </a:r>
            <a:endParaRPr lang="en-CA">
              <a:solidFill>
                <a:srgbClr val="C00000"/>
              </a:solidFill>
            </a:endParaRPr>
          </a:p>
        </p:txBody>
      </p:sp>
      <p:pic>
        <p:nvPicPr>
          <p:cNvPr id="3080" name="Picture 8" descr="Canadian Dental Association">
            <a:extLst>
              <a:ext uri="{FF2B5EF4-FFF2-40B4-BE49-F238E27FC236}">
                <a16:creationId xmlns:a16="http://schemas.microsoft.com/office/drawing/2014/main" id="{48B3C716-806B-CE24-40E3-B02BFD710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553" y="1502976"/>
            <a:ext cx="3661645" cy="109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🦷 Dental Specialist Referrals Near Grande Prairie | Orthodontist,  Periodontist, Endodontist, and More | Higson Dental Group Grande Prairie  Dentist">
            <a:extLst>
              <a:ext uri="{FF2B5EF4-FFF2-40B4-BE49-F238E27FC236}">
                <a16:creationId xmlns:a16="http://schemas.microsoft.com/office/drawing/2014/main" id="{43B26781-3F6D-6585-59ED-FF8B5262F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6453" y="3214407"/>
            <a:ext cx="2654584" cy="85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bout Dr. Vivek Cheba">
            <a:extLst>
              <a:ext uri="{FF2B5EF4-FFF2-40B4-BE49-F238E27FC236}">
                <a16:creationId xmlns:a16="http://schemas.microsoft.com/office/drawing/2014/main" id="{78A8ACAB-7873-D11E-A668-DA3258E8E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55" r="22936"/>
          <a:stretch/>
        </p:blipFill>
        <p:spPr bwMode="auto">
          <a:xfrm>
            <a:off x="9169090" y="4231391"/>
            <a:ext cx="2264350" cy="210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ome - Canadian Association of Public Health Dentistry">
            <a:extLst>
              <a:ext uri="{FF2B5EF4-FFF2-40B4-BE49-F238E27FC236}">
                <a16:creationId xmlns:a16="http://schemas.microsoft.com/office/drawing/2014/main" id="{E11361CA-6E5A-9B88-D902-0B30F862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8102" y="892241"/>
            <a:ext cx="1608309" cy="15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4" descr="Federation of Canadian Dentistry Student Associations">
            <a:extLst>
              <a:ext uri="{FF2B5EF4-FFF2-40B4-BE49-F238E27FC236}">
                <a16:creationId xmlns:a16="http://schemas.microsoft.com/office/drawing/2014/main" id="{5457BE59-9A68-C495-E180-A00C87A336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25009" y="43403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114" name="Picture 42">
            <a:extLst>
              <a:ext uri="{FF2B5EF4-FFF2-40B4-BE49-F238E27FC236}">
                <a16:creationId xmlns:a16="http://schemas.microsoft.com/office/drawing/2014/main" id="{740F4D48-59C4-A994-38EF-43E1066EE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47" y="3847770"/>
            <a:ext cx="2264351" cy="143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APC logo">
            <a:extLst>
              <a:ext uri="{FF2B5EF4-FFF2-40B4-BE49-F238E27FC236}">
                <a16:creationId xmlns:a16="http://schemas.microsoft.com/office/drawing/2014/main" id="{CD592F46-E4A2-BD06-F131-E91E30A3E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653" y="5407023"/>
            <a:ext cx="3331151" cy="109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 descr="CAOMR">
            <a:extLst>
              <a:ext uri="{FF2B5EF4-FFF2-40B4-BE49-F238E27FC236}">
                <a16:creationId xmlns:a16="http://schemas.microsoft.com/office/drawing/2014/main" id="{5DD837C1-22F1-4098-ABB7-6455C3E33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402" y="4480683"/>
            <a:ext cx="28575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 descr="Canadian Academy of Endodontics">
            <a:extLst>
              <a:ext uri="{FF2B5EF4-FFF2-40B4-BE49-F238E27FC236}">
                <a16:creationId xmlns:a16="http://schemas.microsoft.com/office/drawing/2014/main" id="{803D1A3A-1335-2448-56C6-BC99FAFA1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0550" y="1188992"/>
            <a:ext cx="2263250" cy="13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6" name="Picture 54" descr="May be an image of text that says 'CAOMS 1953 19 $ 53 CSCBM'">
            <a:extLst>
              <a:ext uri="{FF2B5EF4-FFF2-40B4-BE49-F238E27FC236}">
                <a16:creationId xmlns:a16="http://schemas.microsoft.com/office/drawing/2014/main" id="{2C4E10AE-D396-EBD6-A4A7-3CD26684D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7947" y="2539038"/>
            <a:ext cx="2123378" cy="212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8" name="Picture 56" descr="Image">
            <a:extLst>
              <a:ext uri="{FF2B5EF4-FFF2-40B4-BE49-F238E27FC236}">
                <a16:creationId xmlns:a16="http://schemas.microsoft.com/office/drawing/2014/main" id="{5527A699-EC95-C867-76CB-D1B81D2F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4057" y="2985200"/>
            <a:ext cx="1231054" cy="123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CE4CF-CD77-975D-CB06-EB428F17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869D3-F5BC-4106-B1F7-14B60819C7BE}" type="slidenum">
              <a:rPr lang="en-CA" dirty="0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614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44DD-0300-14D2-3A9B-F2737331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423"/>
            <a:ext cx="10515600" cy="1325563"/>
          </a:xfrm>
        </p:spPr>
        <p:txBody>
          <a:bodyPr/>
          <a:lstStyle/>
          <a:p>
            <a:pPr algn="l"/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</a:rPr>
              <a:t>Key Dentistry Partners</a:t>
            </a:r>
            <a:endParaRPr lang="en-CA">
              <a:solidFill>
                <a:srgbClr val="C00000"/>
              </a:solidFill>
            </a:endParaRPr>
          </a:p>
        </p:txBody>
      </p:sp>
      <p:pic>
        <p:nvPicPr>
          <p:cNvPr id="3078" name="Picture 6" descr="Royal Canadian Dental Corps - Wikipedia">
            <a:extLst>
              <a:ext uri="{FF2B5EF4-FFF2-40B4-BE49-F238E27FC236}">
                <a16:creationId xmlns:a16="http://schemas.microsoft.com/office/drawing/2014/main" id="{9C1A7B6A-627A-D10D-E180-F578A7264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016" y="2677424"/>
            <a:ext cx="1173197" cy="163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ome - ACFD">
            <a:extLst>
              <a:ext uri="{FF2B5EF4-FFF2-40B4-BE49-F238E27FC236}">
                <a16:creationId xmlns:a16="http://schemas.microsoft.com/office/drawing/2014/main" id="{4F5131C2-06D1-44ED-3E12-B5416C2F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4404" y="2405249"/>
            <a:ext cx="2212527" cy="79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anadian Association for Dental Research (CADR) | IADR - International  Association of Dental Research">
            <a:extLst>
              <a:ext uri="{FF2B5EF4-FFF2-40B4-BE49-F238E27FC236}">
                <a16:creationId xmlns:a16="http://schemas.microsoft.com/office/drawing/2014/main" id="{202E64F6-01BF-B6B4-5A9B-C3AF3A1D4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1948" y="4405328"/>
            <a:ext cx="1558473" cy="109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4" descr="Federation of Canadian Dentistry Student Associations">
            <a:extLst>
              <a:ext uri="{FF2B5EF4-FFF2-40B4-BE49-F238E27FC236}">
                <a16:creationId xmlns:a16="http://schemas.microsoft.com/office/drawing/2014/main" id="{5457BE59-9A68-C495-E180-A00C87A336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25009" y="43403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098" name="Picture 26" descr="Federation of Canadian Dentistry Student Associations">
            <a:extLst>
              <a:ext uri="{FF2B5EF4-FFF2-40B4-BE49-F238E27FC236}">
                <a16:creationId xmlns:a16="http://schemas.microsoft.com/office/drawing/2014/main" id="{734F51A1-582C-5E73-2335-222A7A868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23" y="5600999"/>
            <a:ext cx="1838780" cy="120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Dental Industry Association of Canada - DIAC | LinkedIn">
            <a:extLst>
              <a:ext uri="{FF2B5EF4-FFF2-40B4-BE49-F238E27FC236}">
                <a16:creationId xmlns:a16="http://schemas.microsoft.com/office/drawing/2014/main" id="{E396A681-59BA-078E-E019-90758A4EC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4531" y="2708630"/>
            <a:ext cx="1726976" cy="72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Home - The National Dental Examining Board of Canada">
            <a:extLst>
              <a:ext uri="{FF2B5EF4-FFF2-40B4-BE49-F238E27FC236}">
                <a16:creationId xmlns:a16="http://schemas.microsoft.com/office/drawing/2014/main" id="{6D3A2B02-8333-5BA6-CF1C-A63373E9A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28" y="4614947"/>
            <a:ext cx="2548335" cy="65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CDAC">
            <a:extLst>
              <a:ext uri="{FF2B5EF4-FFF2-40B4-BE49-F238E27FC236}">
                <a16:creationId xmlns:a16="http://schemas.microsoft.com/office/drawing/2014/main" id="{8FFA3D92-9FD2-F2BB-3232-4F412E1C8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753" y="4490874"/>
            <a:ext cx="1065618" cy="50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CDSPI | LinkedIn">
            <a:extLst>
              <a:ext uri="{FF2B5EF4-FFF2-40B4-BE49-F238E27FC236}">
                <a16:creationId xmlns:a16="http://schemas.microsoft.com/office/drawing/2014/main" id="{BEB05B9A-D21C-10FA-5E3D-C31E8A743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6558" y="3650951"/>
            <a:ext cx="1374978" cy="77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CDRAF">
            <a:extLst>
              <a:ext uri="{FF2B5EF4-FFF2-40B4-BE49-F238E27FC236}">
                <a16:creationId xmlns:a16="http://schemas.microsoft.com/office/drawing/2014/main" id="{415F0C67-1E43-3617-7C40-742A94C46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383" y="5807323"/>
            <a:ext cx="2548335" cy="72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The Royal College of Dentists of Canada">
            <a:extLst>
              <a:ext uri="{FF2B5EF4-FFF2-40B4-BE49-F238E27FC236}">
                <a16:creationId xmlns:a16="http://schemas.microsoft.com/office/drawing/2014/main" id="{BCF2816B-3EE2-8689-D54C-255C7041D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761" y="1607097"/>
            <a:ext cx="1871342" cy="58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ew FDI World Dental Federation Care Pathway Promotes Dentist-patient  Collaboration to Manage Partial Tooth Loss">
            <a:extLst>
              <a:ext uri="{FF2B5EF4-FFF2-40B4-BE49-F238E27FC236}">
                <a16:creationId xmlns:a16="http://schemas.microsoft.com/office/drawing/2014/main" id="{1F91847D-5861-7E52-97B5-ECBDD3A2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7746" y="1087077"/>
            <a:ext cx="2142106" cy="112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nadian Society for Disability and Oral Health (CSDH) | Facebook">
            <a:extLst>
              <a:ext uri="{FF2B5EF4-FFF2-40B4-BE49-F238E27FC236}">
                <a16:creationId xmlns:a16="http://schemas.microsoft.com/office/drawing/2014/main" id="{D872DB7A-59C6-6F76-6FF1-F019B3873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2211012" y="1441543"/>
            <a:ext cx="1737360" cy="93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589D275-2CE5-9F13-5D4A-55556607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945" y="5770923"/>
            <a:ext cx="2511708" cy="7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2" descr="Home - Canadian Association of Hospital Dentists">
            <a:extLst>
              <a:ext uri="{FF2B5EF4-FFF2-40B4-BE49-F238E27FC236}">
                <a16:creationId xmlns:a16="http://schemas.microsoft.com/office/drawing/2014/main" id="{46EB3244-6284-16D8-E204-0ED035BD7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012" y="3422221"/>
            <a:ext cx="2212527" cy="55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2EF60C0D-AA76-5823-2E8E-5C175E864C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07" y="482339"/>
            <a:ext cx="4030935" cy="3023201"/>
          </a:xfrm>
          <a:prstGeom prst="rect">
            <a:avLst/>
          </a:prstGeom>
        </p:spPr>
      </p:pic>
      <p:pic>
        <p:nvPicPr>
          <p:cNvPr id="8" name="Picture 7" descr="A group of people sitting at long tables with laptops&#10;&#10;Description automatically generated">
            <a:extLst>
              <a:ext uri="{FF2B5EF4-FFF2-40B4-BE49-F238E27FC236}">
                <a16:creationId xmlns:a16="http://schemas.microsoft.com/office/drawing/2014/main" id="{8CBC2A78-FA1D-7784-9202-B587353459F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07" y="3634594"/>
            <a:ext cx="4030935" cy="302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8E2CA-CB67-F361-97A3-389324955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16"/>
            <a:ext cx="10515600" cy="1325563"/>
          </a:xfrm>
        </p:spPr>
        <p:txBody>
          <a:bodyPr/>
          <a:lstStyle/>
          <a:p>
            <a:pPr algn="l"/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</a:rPr>
              <a:t>Major Health Stakeholders</a:t>
            </a:r>
            <a:endParaRPr lang="en-CA">
              <a:solidFill>
                <a:srgbClr val="C00000"/>
              </a:solidFill>
            </a:endParaRPr>
          </a:p>
        </p:txBody>
      </p:sp>
      <p:pic>
        <p:nvPicPr>
          <p:cNvPr id="5" name="Picture 16" descr="CLHIA - CLHIA - Home">
            <a:extLst>
              <a:ext uri="{FF2B5EF4-FFF2-40B4-BE49-F238E27FC236}">
                <a16:creationId xmlns:a16="http://schemas.microsoft.com/office/drawing/2014/main" id="{6A7BAF43-50A7-0146-5609-801EABE9E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57" y="3199528"/>
            <a:ext cx="2532226" cy="12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anadian Medical Association | CMA">
            <a:extLst>
              <a:ext uri="{FF2B5EF4-FFF2-40B4-BE49-F238E27FC236}">
                <a16:creationId xmlns:a16="http://schemas.microsoft.com/office/drawing/2014/main" id="{D03859E5-1E7D-5F94-667B-C0291AB57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389" y="1218638"/>
            <a:ext cx="3992349" cy="10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nada needs a nation-wide diabetes strategy now - Diabetes Canada">
            <a:extLst>
              <a:ext uri="{FF2B5EF4-FFF2-40B4-BE49-F238E27FC236}">
                <a16:creationId xmlns:a16="http://schemas.microsoft.com/office/drawing/2014/main" id="{5369F36D-4EE4-D740-DB95-0521716A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8682" y="5865856"/>
            <a:ext cx="2651400" cy="89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eart and Stroke Foundation of Canada | Home">
            <a:extLst>
              <a:ext uri="{FF2B5EF4-FFF2-40B4-BE49-F238E27FC236}">
                <a16:creationId xmlns:a16="http://schemas.microsoft.com/office/drawing/2014/main" id="{C80EDEAE-7DF6-81BB-00E9-DA2A4446D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0162" y="2934926"/>
            <a:ext cx="3027510" cy="158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artnerships - CCHL – CCLS | The Canadian College of Health Leaders">
            <a:extLst>
              <a:ext uri="{FF2B5EF4-FFF2-40B4-BE49-F238E27FC236}">
                <a16:creationId xmlns:a16="http://schemas.microsoft.com/office/drawing/2014/main" id="{D2135E4B-96E3-4D51-5B35-AD2D56822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4616" y="1200480"/>
            <a:ext cx="3430648" cy="16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ome - Stop Marketing to Kids Coalition">
            <a:extLst>
              <a:ext uri="{FF2B5EF4-FFF2-40B4-BE49-F238E27FC236}">
                <a16:creationId xmlns:a16="http://schemas.microsoft.com/office/drawing/2014/main" id="{E9ED682D-625A-2817-FC57-6FCEC39A3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7664" y="6213618"/>
            <a:ext cx="5175098" cy="61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oalition for Healthy School Food (@C4HSchoolFood) / Twitter">
            <a:extLst>
              <a:ext uri="{FF2B5EF4-FFF2-40B4-BE49-F238E27FC236}">
                <a16:creationId xmlns:a16="http://schemas.microsoft.com/office/drawing/2014/main" id="{B60C943C-ECFC-E402-6E10-1A6737CB0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0162" y="862943"/>
            <a:ext cx="1958712" cy="195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ommunity Water Fluoridation">
            <a:extLst>
              <a:ext uri="{FF2B5EF4-FFF2-40B4-BE49-F238E27FC236}">
                <a16:creationId xmlns:a16="http://schemas.microsoft.com/office/drawing/2014/main" id="{3DAFD163-E0D6-4CC8-FE11-1C44EDEA0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14" t="15013" r="13634" b="15092"/>
          <a:stretch/>
        </p:blipFill>
        <p:spPr bwMode="auto">
          <a:xfrm>
            <a:off x="6224590" y="3179890"/>
            <a:ext cx="1586734" cy="121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DAA">
            <a:extLst>
              <a:ext uri="{FF2B5EF4-FFF2-40B4-BE49-F238E27FC236}">
                <a16:creationId xmlns:a16="http://schemas.microsoft.com/office/drawing/2014/main" id="{3EB4F21F-A727-78B7-8FE5-84FA63321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651" y="4749167"/>
            <a:ext cx="3275264" cy="88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aget Denture Clinic">
            <a:extLst>
              <a:ext uri="{FF2B5EF4-FFF2-40B4-BE49-F238E27FC236}">
                <a16:creationId xmlns:a16="http://schemas.microsoft.com/office/drawing/2014/main" id="{4B032BD2-A7AC-D948-E8C4-5F0833A86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4052" y="3025666"/>
            <a:ext cx="1698780" cy="15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A0EFD29-CCFA-253B-C82B-19A02FF8C6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462" y="5908189"/>
            <a:ext cx="2840990" cy="899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927509-C3FA-5FE2-DD08-3B9D38F051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56975" y="4815038"/>
            <a:ext cx="3962953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7AAE-1C5A-AE26-0D0A-976F3756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45" y="752672"/>
            <a:ext cx="9545053" cy="1120774"/>
          </a:xfrm>
        </p:spPr>
        <p:txBody>
          <a:bodyPr>
            <a:normAutofit fontScale="90000"/>
          </a:bodyPr>
          <a:lstStyle/>
          <a:p>
            <a:r>
              <a:rPr lang="en-US" sz="4900" b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Launching the Canada Dental Benefit</a:t>
            </a:r>
            <a:br>
              <a:rPr lang="en-US" sz="4400" b="1">
                <a:solidFill>
                  <a:srgbClr val="991B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CEFD2-EE86-8BD6-7493-B5D7E2E4E228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563104" y="1408337"/>
            <a:ext cx="4599225" cy="483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981B22"/>
              </a:buClr>
              <a:buSzPts val="900"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ITC Avant Garde Std Md"/>
                <a:cs typeface="Arial"/>
              </a:rPr>
              <a:t>CDA has been advocating to the federal government and </a:t>
            </a:r>
            <a:r>
              <a:rPr lang="en-US" sz="2200">
                <a:solidFill>
                  <a:srgbClr val="231F20"/>
                </a:solidFill>
                <a:ea typeface="ITC Avant Garde Std Md"/>
                <a:cs typeface="Arial"/>
              </a:rPr>
              <a:t>working with the PTDAs since the first announcement of a federal dental care plan in early 2022.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981B22"/>
              </a:buClr>
              <a:buSzPts val="900"/>
              <a:buFont typeface="ITC Avant Garde Std Md"/>
              <a:buChar char="•"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ea typeface="ITC Avant Garde Std Md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B22"/>
              </a:buClr>
              <a:buSzPts val="900"/>
              <a:buFont typeface="ITC Avant Garde Std Md"/>
              <a:buChar char="•"/>
              <a:tabLst/>
              <a:defRPr/>
            </a:pPr>
            <a:r>
              <a:rPr kumimoji="0" lang="en-US" sz="2200" b="0" i="0" u="none" strike="noStrike" kern="1200" cap="none" spc="-3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ITC Avant Garde Std Md"/>
                <a:cs typeface="Arial"/>
              </a:rPr>
              <a:t>December 2022 - the CDB was launched</a:t>
            </a:r>
            <a:r>
              <a:rPr lang="en-US" sz="2200" spc="-30">
                <a:solidFill>
                  <a:srgbClr val="231F20"/>
                </a:solidFill>
                <a:ea typeface="ITC Avant Garde Std Md"/>
                <a:cs typeface="Arial"/>
              </a:rPr>
              <a:t> to</a:t>
            </a:r>
            <a:r>
              <a:rPr kumimoji="0" lang="en-US" sz="2200" b="0" i="0" u="none" strike="noStrike" kern="1200" cap="none" spc="-3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ITC Avant Garde Std Md"/>
                <a:cs typeface="Arial"/>
              </a:rPr>
              <a:t> provide up to $650 per child/year. Over 400,000 have been helped.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B22"/>
              </a:buClr>
              <a:buSzPts val="900"/>
              <a:buFont typeface="ITC Avant Garde Std Md"/>
              <a:buChar char="•"/>
              <a:tabLst/>
              <a:defRPr/>
            </a:pPr>
            <a:endParaRPr lang="en-US" sz="2200" spc="-30">
              <a:solidFill>
                <a:srgbClr val="231F20"/>
              </a:solidFill>
              <a:ea typeface="ITC Avant Garde Std Md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B22"/>
              </a:buClr>
              <a:buSzPts val="900"/>
              <a:buFont typeface="ITC Avant Garde Std Md"/>
              <a:buChar char="•"/>
              <a:tabLst/>
              <a:defRPr/>
            </a:pPr>
            <a:r>
              <a:rPr kumimoji="0" lang="en-US" sz="2200" b="0" i="0" u="none" strike="noStrike" kern="1200" cap="none" spc="-3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ITC Avant Garde Std Md"/>
                <a:cs typeface="Arial"/>
              </a:rPr>
              <a:t>The Canada Dental Benefit</a:t>
            </a:r>
            <a:r>
              <a:rPr lang="en-US" sz="2200" spc="-30">
                <a:solidFill>
                  <a:srgbClr val="231F20"/>
                </a:solidFill>
                <a:ea typeface="ITC Avant Garde Std Md"/>
                <a:cs typeface="Arial"/>
              </a:rPr>
              <a:t> is an interim program designed to support children under 18 </a:t>
            </a:r>
            <a:r>
              <a:rPr kumimoji="0" lang="en-US" sz="2200" b="0" i="0" u="none" strike="noStrike" kern="1200" cap="none" spc="-3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ITC Avant Garde Std Md"/>
                <a:cs typeface="Arial"/>
              </a:rPr>
              <a:t>until June 2024.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53974F-2910-B92D-FD02-CBE912A68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670" y="4453729"/>
            <a:ext cx="2292295" cy="1629962"/>
          </a:xfrm>
          <a:prstGeom prst="rect">
            <a:avLst/>
          </a:prstGeom>
        </p:spPr>
      </p:pic>
      <p:pic>
        <p:nvPicPr>
          <p:cNvPr id="9" name="Picture 8" descr="&#10;&#10;">
            <a:extLst>
              <a:ext uri="{FF2B5EF4-FFF2-40B4-BE49-F238E27FC236}">
                <a16:creationId xmlns:a16="http://schemas.microsoft.com/office/drawing/2014/main" id="{E600BFFE-C380-C2E8-C683-8B0E7A50B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66" y="1394142"/>
            <a:ext cx="2292295" cy="2988812"/>
          </a:xfrm>
          <a:prstGeom prst="rect">
            <a:avLst/>
          </a:prstGeom>
        </p:spPr>
      </p:pic>
      <p:pic>
        <p:nvPicPr>
          <p:cNvPr id="11" name="Picture 10" descr="&#10;&#10;Description automatically generated">
            <a:extLst>
              <a:ext uri="{FF2B5EF4-FFF2-40B4-BE49-F238E27FC236}">
                <a16:creationId xmlns:a16="http://schemas.microsoft.com/office/drawing/2014/main" id="{5425357A-28CF-9548-47AA-DAD3D5644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647" y="4457533"/>
            <a:ext cx="4271966" cy="217481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89DEC0D-6C79-D899-9647-E4CA03CB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356" y="1428245"/>
            <a:ext cx="2293308" cy="29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71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A">
      <a:dk1>
        <a:sysClr val="windowText" lastClr="000000"/>
      </a:dk1>
      <a:lt1>
        <a:srgbClr val="FFFFFF"/>
      </a:lt1>
      <a:dk2>
        <a:srgbClr val="C42127"/>
      </a:dk2>
      <a:lt2>
        <a:srgbClr val="989899"/>
      </a:lt2>
      <a:accent1>
        <a:srgbClr val="FBCD79"/>
      </a:accent1>
      <a:accent2>
        <a:srgbClr val="D18C41"/>
      </a:accent2>
      <a:accent3>
        <a:srgbClr val="9A6530"/>
      </a:accent3>
      <a:accent4>
        <a:srgbClr val="22A8BF"/>
      </a:accent4>
      <a:accent5>
        <a:srgbClr val="86D1E9"/>
      </a:accent5>
      <a:accent6>
        <a:srgbClr val="005F99"/>
      </a:accent6>
      <a:hlink>
        <a:srgbClr val="9F1C29"/>
      </a:hlink>
      <a:folHlink>
        <a:srgbClr val="103C5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werpoint-bilingu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 Presentation.potx" id="{0946A0B4-DFE5-484F-AFFB-6DFB7A1D6437}" vid="{BA2DC5E7-1AFB-4164-957E-EE37185C13C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e4fdc0-b760-4707-93c5-3416fdc3b596" xsi:nil="true"/>
    <lcf76f155ced4ddcb4097134ff3c332f xmlns="80579599-3ee1-434b-80d9-966500df6f6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F0C6BFC18E184BB8D5237132025082" ma:contentTypeVersion="17" ma:contentTypeDescription="Create a new document." ma:contentTypeScope="" ma:versionID="d8f32b8d7f82a9c38aaa2702fc25b0cd">
  <xsd:schema xmlns:xsd="http://www.w3.org/2001/XMLSchema" xmlns:xs="http://www.w3.org/2001/XMLSchema" xmlns:p="http://schemas.microsoft.com/office/2006/metadata/properties" xmlns:ns2="80579599-3ee1-434b-80d9-966500df6f60" xmlns:ns3="44e4fdc0-b760-4707-93c5-3416fdc3b596" targetNamespace="http://schemas.microsoft.com/office/2006/metadata/properties" ma:root="true" ma:fieldsID="eacf4ab7cd1fb17d8b1af567d5ee7ec5" ns2:_="" ns3:_="">
    <xsd:import namespace="80579599-3ee1-434b-80d9-966500df6f60"/>
    <xsd:import namespace="44e4fdc0-b760-4707-93c5-3416fdc3b5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579599-3ee1-434b-80d9-966500df6f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5d1157b-d09c-4f73-897c-58371665fb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e4fdc0-b760-4707-93c5-3416fdc3b59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81a8ece8-6cee-423a-87ca-d61b46a05a18}" ma:internalName="TaxCatchAll" ma:showField="CatchAllData" ma:web="44e4fdc0-b760-4707-93c5-3416fdc3b5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A36578-4FE6-4A3F-9E2B-9EBC1FAD1F13}">
  <ds:schemaRefs>
    <ds:schemaRef ds:uri="http://purl.org/dc/elements/1.1/"/>
    <ds:schemaRef ds:uri="c7cc24ba-c507-44df-887d-484038cc9f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metadata/properties"/>
    <ds:schemaRef ds:uri="b9de74e6-798e-40f2-9f21-89805feb710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F20A709-7590-4388-B8C0-5124DB73FC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FEC4FE-DEBA-461C-A149-B4125888EE1D}"/>
</file>

<file path=docProps/app.xml><?xml version="1.0" encoding="utf-8"?>
<Properties xmlns="http://schemas.openxmlformats.org/officeDocument/2006/extended-properties" xmlns:vt="http://schemas.openxmlformats.org/officeDocument/2006/docPropsVTypes">
  <Template>20240325_CDSS Presentation_Notes Free</Template>
  <TotalTime>1</TotalTime>
  <Words>764</Words>
  <Application>Microsoft Office PowerPoint</Application>
  <PresentationFormat>Widescreen</PresentationFormat>
  <Paragraphs>126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ITC Avant Garde Std Md</vt:lpstr>
      <vt:lpstr>Roboto</vt:lpstr>
      <vt:lpstr>Symbol</vt:lpstr>
      <vt:lpstr>Wingdings</vt:lpstr>
      <vt:lpstr>Office Theme</vt:lpstr>
      <vt:lpstr>powerpoint-bilingual</vt:lpstr>
      <vt:lpstr>PowerPoint Presentation</vt:lpstr>
      <vt:lpstr>   Dr. Heather Carr</vt:lpstr>
      <vt:lpstr>About CDA</vt:lpstr>
      <vt:lpstr>PowerPoint Presentation</vt:lpstr>
      <vt:lpstr>Corporate Members</vt:lpstr>
      <vt:lpstr>Dental Specialties</vt:lpstr>
      <vt:lpstr>Key Dentistry Partners</vt:lpstr>
      <vt:lpstr>Major Health Stakeholders</vt:lpstr>
      <vt:lpstr>Launching the Canada Dental Benefit </vt:lpstr>
      <vt:lpstr>PowerPoint Presentation</vt:lpstr>
      <vt:lpstr>Stats Canada Report- November 2023 </vt:lpstr>
      <vt:lpstr>Canadian Dental Care Plan </vt:lpstr>
      <vt:lpstr>CDA’s Transformational Journey</vt:lpstr>
      <vt:lpstr>PowerPoint Presentation</vt:lpstr>
      <vt:lpstr>CDA Strategic Plan October/February Workshops </vt:lpstr>
      <vt:lpstr>Diversity and Inclusion</vt:lpstr>
      <vt:lpstr>Promotion of Workplace Mental Health</vt:lpstr>
      <vt:lpstr>Update on CDA Governance</vt:lpstr>
      <vt:lpstr>More CDA Governance Updates</vt:lpstr>
      <vt:lpstr>Stay Connected on CDA-ADC.ca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Bierko</dc:creator>
  <cp:lastModifiedBy>Donna Bierko</cp:lastModifiedBy>
  <cp:revision>1</cp:revision>
  <dcterms:created xsi:type="dcterms:W3CDTF">2024-03-14T18:13:01Z</dcterms:created>
  <dcterms:modified xsi:type="dcterms:W3CDTF">2024-03-14T18:14:32Z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562400.000000000</vt:lpwstr>
  </property>
  <property fmtid="{D5CDD505-2E9C-101B-9397-08002B2CF9AE}" pid="3" name="ContentTypeId">
    <vt:lpwstr>0x010100B66DED30658810469C6EB381D5DFCFA6</vt:lpwstr>
  </property>
  <property fmtid="{D5CDD505-2E9C-101B-9397-08002B2CF9AE}" pid="4" name="MediaServiceImageTags">
    <vt:lpwstr/>
  </property>
</Properties>
</file>