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8"/>
  </p:notesMasterIdLst>
  <p:sldIdLst>
    <p:sldId id="256" r:id="rId7"/>
    <p:sldId id="310" r:id="rId8"/>
    <p:sldId id="259" r:id="rId9"/>
    <p:sldId id="311" r:id="rId10"/>
    <p:sldId id="312" r:id="rId11"/>
    <p:sldId id="313" r:id="rId12"/>
    <p:sldId id="314" r:id="rId13"/>
    <p:sldId id="261" r:id="rId14"/>
    <p:sldId id="320" r:id="rId15"/>
    <p:sldId id="321" r:id="rId16"/>
    <p:sldId id="315" r:id="rId17"/>
    <p:sldId id="316" r:id="rId18"/>
    <p:sldId id="318" r:id="rId19"/>
    <p:sldId id="326" r:id="rId20"/>
    <p:sldId id="263" r:id="rId21"/>
    <p:sldId id="327" r:id="rId22"/>
    <p:sldId id="324" r:id="rId23"/>
    <p:sldId id="319" r:id="rId24"/>
    <p:sldId id="329" r:id="rId25"/>
    <p:sldId id="328"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83D"/>
    <a:srgbClr val="A99A6E"/>
    <a:srgbClr val="58585A"/>
    <a:srgbClr val="B1D4A4"/>
    <a:srgbClr val="D1D3D4"/>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06253245553041E-2"/>
          <c:y val="4.9234632798440092E-2"/>
          <c:w val="0.91658172302560359"/>
          <c:h val="0.81287768855743969"/>
        </c:manualLayout>
      </c:layout>
      <c:barChart>
        <c:barDir val="col"/>
        <c:grouping val="clustered"/>
        <c:varyColors val="0"/>
        <c:ser>
          <c:idx val="0"/>
          <c:order val="0"/>
          <c:tx>
            <c:strRef>
              <c:f>Sheet1!$B$1</c:f>
              <c:strCache>
                <c:ptCount val="1"/>
                <c:pt idx="0">
                  <c:v>January 15, 2022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General Practitioners </c:v>
                </c:pt>
                <c:pt idx="1">
                  <c:v>Specialists </c:v>
                </c:pt>
                <c:pt idx="2">
                  <c:v>Faculty</c:v>
                </c:pt>
              </c:strCache>
            </c:strRef>
          </c:cat>
          <c:val>
            <c:numRef>
              <c:f>Sheet1!$B$2:$B$4</c:f>
              <c:numCache>
                <c:formatCode>General</c:formatCode>
                <c:ptCount val="3"/>
                <c:pt idx="0">
                  <c:v>471</c:v>
                </c:pt>
                <c:pt idx="1">
                  <c:v>65</c:v>
                </c:pt>
                <c:pt idx="2">
                  <c:v>10</c:v>
                </c:pt>
              </c:numCache>
            </c:numRef>
          </c:val>
          <c:extLst>
            <c:ext xmlns:c16="http://schemas.microsoft.com/office/drawing/2014/chart" uri="{C3380CC4-5D6E-409C-BE32-E72D297353CC}">
              <c16:uniqueId val="{00000000-F778-4043-B7C6-CCA86F7010D4}"/>
            </c:ext>
          </c:extLst>
        </c:ser>
        <c:ser>
          <c:idx val="1"/>
          <c:order val="1"/>
          <c:tx>
            <c:strRef>
              <c:f>Sheet1!$C$1</c:f>
              <c:strCache>
                <c:ptCount val="1"/>
                <c:pt idx="0">
                  <c:v>January 15, 2023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glow rad="63500">
                <a:schemeClr val="accent1">
                  <a:alpha val="40000"/>
                </a:schemeClr>
              </a:glow>
            </a:effectLst>
          </c:spPr>
          <c:invertIfNegative val="0"/>
          <c:dLbls>
            <c:dLbl>
              <c:idx val="0"/>
              <c:layout>
                <c:manualLayout>
                  <c:x val="-1.7770778140595157E-3"/>
                  <c:y val="1.53409555377861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84-45ED-9AB5-877313544DF8}"/>
                </c:ext>
              </c:extLst>
            </c:dLbl>
            <c:dLbl>
              <c:idx val="1"/>
              <c:layout>
                <c:manualLayout>
                  <c:x val="-3.4930952234260718E-3"/>
                  <c:y val="-1.49612700004034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84-45ED-9AB5-877313544DF8}"/>
                </c:ext>
              </c:extLst>
            </c:dLbl>
            <c:dLbl>
              <c:idx val="2"/>
              <c:layout>
                <c:manualLayout>
                  <c:x val="0"/>
                  <c:y val="1.45691357568760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84-45ED-9AB5-877313544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General Practitioners </c:v>
                </c:pt>
                <c:pt idx="1">
                  <c:v>Specialists </c:v>
                </c:pt>
                <c:pt idx="2">
                  <c:v>Faculty</c:v>
                </c:pt>
              </c:strCache>
            </c:strRef>
          </c:cat>
          <c:val>
            <c:numRef>
              <c:f>Sheet1!$C$2:$C$4</c:f>
              <c:numCache>
                <c:formatCode>General</c:formatCode>
                <c:ptCount val="3"/>
                <c:pt idx="0">
                  <c:v>511</c:v>
                </c:pt>
                <c:pt idx="1">
                  <c:v>65</c:v>
                </c:pt>
                <c:pt idx="2">
                  <c:v>9</c:v>
                </c:pt>
              </c:numCache>
            </c:numRef>
          </c:val>
          <c:extLst>
            <c:ext xmlns:c16="http://schemas.microsoft.com/office/drawing/2014/chart" uri="{C3380CC4-5D6E-409C-BE32-E72D297353CC}">
              <c16:uniqueId val="{00000001-F778-4043-B7C6-CCA86F7010D4}"/>
            </c:ext>
          </c:extLst>
        </c:ser>
        <c:ser>
          <c:idx val="2"/>
          <c:order val="2"/>
          <c:tx>
            <c:strRef>
              <c:f>Sheet1!$D$1</c:f>
              <c:strCache>
                <c:ptCount val="1"/>
                <c:pt idx="0">
                  <c:v>January 15, 2024</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General Practitioners </c:v>
                </c:pt>
                <c:pt idx="1">
                  <c:v>Specialists </c:v>
                </c:pt>
                <c:pt idx="2">
                  <c:v>Faculty</c:v>
                </c:pt>
              </c:strCache>
            </c:strRef>
          </c:cat>
          <c:val>
            <c:numRef>
              <c:f>Sheet1!$D$2:$D$4</c:f>
              <c:numCache>
                <c:formatCode>General</c:formatCode>
                <c:ptCount val="3"/>
                <c:pt idx="0">
                  <c:v>499</c:v>
                </c:pt>
                <c:pt idx="1">
                  <c:v>64</c:v>
                </c:pt>
                <c:pt idx="2">
                  <c:v>15</c:v>
                </c:pt>
              </c:numCache>
            </c:numRef>
          </c:val>
          <c:extLst>
            <c:ext xmlns:c16="http://schemas.microsoft.com/office/drawing/2014/chart" uri="{C3380CC4-5D6E-409C-BE32-E72D297353CC}">
              <c16:uniqueId val="{00000000-59EA-43BA-B160-5FB9AF9C3BAA}"/>
            </c:ext>
          </c:extLst>
        </c:ser>
        <c:dLbls>
          <c:showLegendKey val="0"/>
          <c:showVal val="1"/>
          <c:showCatName val="0"/>
          <c:showSerName val="0"/>
          <c:showPercent val="0"/>
          <c:showBubbleSize val="0"/>
        </c:dLbls>
        <c:gapWidth val="75"/>
        <c:axId val="1468981824"/>
        <c:axId val="1904097376"/>
      </c:barChart>
      <c:catAx>
        <c:axId val="14689818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04097376"/>
        <c:crosses val="autoZero"/>
        <c:auto val="1"/>
        <c:lblAlgn val="ctr"/>
        <c:lblOffset val="100"/>
        <c:noMultiLvlLbl val="0"/>
      </c:catAx>
      <c:valAx>
        <c:axId val="1904097376"/>
        <c:scaling>
          <c:orientation val="minMax"/>
          <c:max val="5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68981824"/>
        <c:crosses val="autoZero"/>
        <c:crossBetween val="between"/>
      </c:valAx>
      <c:spPr>
        <a:noFill/>
        <a:ln>
          <a:noFill/>
        </a:ln>
        <a:effectLst/>
      </c:spPr>
    </c:plotArea>
    <c:legend>
      <c:legendPos val="b"/>
      <c:overlay val="0"/>
      <c:spPr>
        <a:noFill/>
        <a:ln w="15875">
          <a:solidFill>
            <a:schemeClr val="accent1"/>
          </a:solid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Regina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Endodontics </c:v>
                </c:pt>
                <c:pt idx="1">
                  <c:v>Oral Pathology &amp; Medicine </c:v>
                </c:pt>
                <c:pt idx="2">
                  <c:v>Oral Surgery </c:v>
                </c:pt>
                <c:pt idx="3">
                  <c:v>Orthodontics </c:v>
                </c:pt>
                <c:pt idx="4">
                  <c:v>Pedodontics</c:v>
                </c:pt>
                <c:pt idx="5">
                  <c:v>Periodontics</c:v>
                </c:pt>
                <c:pt idx="6">
                  <c:v>Oral &amp; Maxilofacial Radiology</c:v>
                </c:pt>
                <c:pt idx="7">
                  <c:v>Prosthodontics </c:v>
                </c:pt>
              </c:strCache>
            </c:strRef>
          </c:cat>
          <c:val>
            <c:numRef>
              <c:f>Sheet1!$B$2:$B$9</c:f>
              <c:numCache>
                <c:formatCode>General</c:formatCode>
                <c:ptCount val="8"/>
                <c:pt idx="0">
                  <c:v>3</c:v>
                </c:pt>
                <c:pt idx="2">
                  <c:v>5</c:v>
                </c:pt>
                <c:pt idx="3">
                  <c:v>5</c:v>
                </c:pt>
                <c:pt idx="4">
                  <c:v>5</c:v>
                </c:pt>
                <c:pt idx="5">
                  <c:v>3</c:v>
                </c:pt>
              </c:numCache>
            </c:numRef>
          </c:val>
          <c:extLst>
            <c:ext xmlns:c16="http://schemas.microsoft.com/office/drawing/2014/chart" uri="{C3380CC4-5D6E-409C-BE32-E72D297353CC}">
              <c16:uniqueId val="{00000000-B030-4AB4-9BA7-E91412FEF11F}"/>
            </c:ext>
          </c:extLst>
        </c:ser>
        <c:ser>
          <c:idx val="1"/>
          <c:order val="1"/>
          <c:tx>
            <c:strRef>
              <c:f>Sheet1!$C$1</c:f>
              <c:strCache>
                <c:ptCount val="1"/>
                <c:pt idx="0">
                  <c:v>Saskatoon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Endodontics </c:v>
                </c:pt>
                <c:pt idx="1">
                  <c:v>Oral Pathology &amp; Medicine </c:v>
                </c:pt>
                <c:pt idx="2">
                  <c:v>Oral Surgery </c:v>
                </c:pt>
                <c:pt idx="3">
                  <c:v>Orthodontics </c:v>
                </c:pt>
                <c:pt idx="4">
                  <c:v>Pedodontics</c:v>
                </c:pt>
                <c:pt idx="5">
                  <c:v>Periodontics</c:v>
                </c:pt>
                <c:pt idx="6">
                  <c:v>Oral &amp; Maxilofacial Radiology</c:v>
                </c:pt>
                <c:pt idx="7">
                  <c:v>Prosthodontics </c:v>
                </c:pt>
              </c:strCache>
            </c:strRef>
          </c:cat>
          <c:val>
            <c:numRef>
              <c:f>Sheet1!$C$2:$C$9</c:f>
              <c:numCache>
                <c:formatCode>General</c:formatCode>
                <c:ptCount val="8"/>
                <c:pt idx="0">
                  <c:v>4</c:v>
                </c:pt>
                <c:pt idx="1">
                  <c:v>3</c:v>
                </c:pt>
                <c:pt idx="2">
                  <c:v>6</c:v>
                </c:pt>
                <c:pt idx="3">
                  <c:v>10</c:v>
                </c:pt>
                <c:pt idx="4">
                  <c:v>6</c:v>
                </c:pt>
                <c:pt idx="5">
                  <c:v>6</c:v>
                </c:pt>
                <c:pt idx="6">
                  <c:v>1</c:v>
                </c:pt>
                <c:pt idx="7">
                  <c:v>3</c:v>
                </c:pt>
              </c:numCache>
            </c:numRef>
          </c:val>
          <c:extLst>
            <c:ext xmlns:c16="http://schemas.microsoft.com/office/drawing/2014/chart" uri="{C3380CC4-5D6E-409C-BE32-E72D297353CC}">
              <c16:uniqueId val="{00000001-B030-4AB4-9BA7-E91412FEF11F}"/>
            </c:ext>
          </c:extLst>
        </c:ser>
        <c:ser>
          <c:idx val="2"/>
          <c:order val="2"/>
          <c:tx>
            <c:strRef>
              <c:f>Sheet1!$D$1</c:f>
              <c:strCache>
                <c:ptCount val="1"/>
                <c:pt idx="0">
                  <c:v>Lloydminster/Estevan/Swift Current/North Battleford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Endodontics </c:v>
                </c:pt>
                <c:pt idx="1">
                  <c:v>Oral Pathology &amp; Medicine </c:v>
                </c:pt>
                <c:pt idx="2">
                  <c:v>Oral Surgery </c:v>
                </c:pt>
                <c:pt idx="3">
                  <c:v>Orthodontics </c:v>
                </c:pt>
                <c:pt idx="4">
                  <c:v>Pedodontics</c:v>
                </c:pt>
                <c:pt idx="5">
                  <c:v>Periodontics</c:v>
                </c:pt>
                <c:pt idx="6">
                  <c:v>Oral &amp; Maxilofacial Radiology</c:v>
                </c:pt>
                <c:pt idx="7">
                  <c:v>Prosthodontics </c:v>
                </c:pt>
              </c:strCache>
            </c:strRef>
          </c:cat>
          <c:val>
            <c:numRef>
              <c:f>Sheet1!$D$2:$D$9</c:f>
              <c:numCache>
                <c:formatCode>General</c:formatCode>
                <c:ptCount val="8"/>
                <c:pt idx="3">
                  <c:v>4</c:v>
                </c:pt>
              </c:numCache>
            </c:numRef>
          </c:val>
          <c:extLst>
            <c:ext xmlns:c16="http://schemas.microsoft.com/office/drawing/2014/chart" uri="{C3380CC4-5D6E-409C-BE32-E72D297353CC}">
              <c16:uniqueId val="{00000002-B030-4AB4-9BA7-E91412FEF11F}"/>
            </c:ext>
          </c:extLst>
        </c:ser>
        <c:dLbls>
          <c:dLblPos val="outEnd"/>
          <c:showLegendKey val="0"/>
          <c:showVal val="1"/>
          <c:showCatName val="0"/>
          <c:showSerName val="0"/>
          <c:showPercent val="0"/>
          <c:showBubbleSize val="0"/>
        </c:dLbls>
        <c:gapWidth val="182"/>
        <c:axId val="215730223"/>
        <c:axId val="215731663"/>
      </c:barChart>
      <c:catAx>
        <c:axId val="21573022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731663"/>
        <c:crosses val="autoZero"/>
        <c:auto val="1"/>
        <c:lblAlgn val="ctr"/>
        <c:lblOffset val="100"/>
        <c:noMultiLvlLbl val="0"/>
      </c:catAx>
      <c:valAx>
        <c:axId val="2157316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730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19050">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F531-4DAC-A0F3-7F06806485B0}"/>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F531-4DAC-A0F3-7F06806485B0}"/>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F531-4DAC-A0F3-7F06806485B0}"/>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F531-4DAC-A0F3-7F06806485B0}"/>
              </c:ext>
            </c:extLst>
          </c:dPt>
          <c:dPt>
            <c:idx val="4"/>
            <c:bubble3D val="0"/>
            <c:spPr>
              <a:solidFill>
                <a:schemeClr val="accent5"/>
              </a:solidFill>
              <a:ln w="19050">
                <a:solidFill>
                  <a:schemeClr val="bg1"/>
                </a:solidFill>
              </a:ln>
              <a:effectLst/>
            </c:spPr>
            <c:extLst>
              <c:ext xmlns:c16="http://schemas.microsoft.com/office/drawing/2014/chart" uri="{C3380CC4-5D6E-409C-BE32-E72D297353CC}">
                <c16:uniqueId val="{00000009-F531-4DAC-A0F3-7F06806485B0}"/>
              </c:ext>
            </c:extLst>
          </c:dPt>
          <c:dLbls>
            <c:dLbl>
              <c:idx val="0"/>
              <c:layout>
                <c:manualLayout>
                  <c:x val="4.3528795269185301E-2"/>
                  <c:y val="4.16682428160398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31-4DAC-A0F3-7F06806485B0}"/>
                </c:ext>
              </c:extLst>
            </c:dLbl>
            <c:dLbl>
              <c:idx val="1"/>
              <c:layout>
                <c:manualLayout>
                  <c:x val="-1.4509598423061806E-2"/>
                  <c:y val="3.676609660238799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31-4DAC-A0F3-7F06806485B0}"/>
                </c:ext>
              </c:extLst>
            </c:dLbl>
            <c:dLbl>
              <c:idx val="2"/>
              <c:layout>
                <c:manualLayout>
                  <c:x val="-2.5794841640998784E-2"/>
                  <c:y val="1.470643864095523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31-4DAC-A0F3-7F06806485B0}"/>
                </c:ext>
              </c:extLst>
            </c:dLbl>
            <c:dLbl>
              <c:idx val="3"/>
              <c:layout>
                <c:manualLayout>
                  <c:x val="-2.740701924356119E-2"/>
                  <c:y val="2.696180417508456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31-4DAC-A0F3-7F06806485B0}"/>
                </c:ext>
              </c:extLst>
            </c:dLbl>
            <c:dLbl>
              <c:idx val="4"/>
              <c:layout>
                <c:manualLayout>
                  <c:x val="3.2243552051248403E-2"/>
                  <c:y val="-3.431502349556220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31-4DAC-A0F3-7F06806485B0}"/>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Saskatoon</c:v>
                </c:pt>
                <c:pt idx="1">
                  <c:v>Regina</c:v>
                </c:pt>
                <c:pt idx="2">
                  <c:v>Prince Albert</c:v>
                </c:pt>
                <c:pt idx="3">
                  <c:v>North Battleford</c:v>
                </c:pt>
                <c:pt idx="4">
                  <c:v>Swift Current</c:v>
                </c:pt>
              </c:strCache>
            </c:strRef>
          </c:cat>
          <c:val>
            <c:numRef>
              <c:f>Sheet1!$B$2:$B$6</c:f>
              <c:numCache>
                <c:formatCode>General</c:formatCode>
                <c:ptCount val="5"/>
                <c:pt idx="0">
                  <c:v>226</c:v>
                </c:pt>
                <c:pt idx="1">
                  <c:v>135</c:v>
                </c:pt>
                <c:pt idx="2">
                  <c:v>47</c:v>
                </c:pt>
                <c:pt idx="3">
                  <c:v>22</c:v>
                </c:pt>
                <c:pt idx="4">
                  <c:v>17</c:v>
                </c:pt>
              </c:numCache>
            </c:numRef>
          </c:val>
          <c:extLst>
            <c:ext xmlns:c16="http://schemas.microsoft.com/office/drawing/2014/chart" uri="{C3380CC4-5D6E-409C-BE32-E72D297353CC}">
              <c16:uniqueId val="{0000000A-F531-4DAC-A0F3-7F06806485B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cmpd="sng">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19050">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F531-4DAC-A0F3-7F06806485B0}"/>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F531-4DAC-A0F3-7F06806485B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Prince Albert and North</c:v>
                </c:pt>
                <c:pt idx="1">
                  <c:v>South of Prince Albert</c:v>
                </c:pt>
              </c:strCache>
            </c:strRef>
          </c:cat>
          <c:val>
            <c:numRef>
              <c:f>Sheet1!$B$2:$B$3</c:f>
              <c:numCache>
                <c:formatCode>General</c:formatCode>
                <c:ptCount val="2"/>
                <c:pt idx="0">
                  <c:v>62</c:v>
                </c:pt>
                <c:pt idx="1">
                  <c:v>305</c:v>
                </c:pt>
              </c:numCache>
            </c:numRef>
          </c:val>
          <c:extLst>
            <c:ext xmlns:c16="http://schemas.microsoft.com/office/drawing/2014/chart" uri="{C3380CC4-5D6E-409C-BE32-E72D297353CC}">
              <c16:uniqueId val="{0000000A-F531-4DAC-A0F3-7F06806485B0}"/>
            </c:ext>
          </c:extLst>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479521431399038"/>
          <c:y val="0.44705807397853042"/>
          <c:w val="0.30520478568600956"/>
          <c:h val="0.177440466283875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cmpd="sng">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74F12-4641-40F8-BF1B-09DC586B5D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094773DA-4861-4681-B109-BF1941542759}">
      <dgm:prSet phldrT="[Text]"/>
      <dgm:spPr/>
      <dgm:t>
        <a:bodyPr/>
        <a:lstStyle/>
        <a:p>
          <a:pPr>
            <a:buNone/>
          </a:pPr>
          <a:r>
            <a:rPr lang="en-US" dirty="0">
              <a:solidFill>
                <a:schemeClr val="bg1"/>
              </a:solidFill>
            </a:rPr>
            <a:t>Advanced Facial Esthetic Therapies and Adjunctive Considerations</a:t>
          </a:r>
          <a:endParaRPr lang="en-CA" dirty="0">
            <a:solidFill>
              <a:schemeClr val="bg1"/>
            </a:solidFill>
          </a:endParaRPr>
        </a:p>
      </dgm:t>
    </dgm:pt>
    <dgm:pt modelId="{709231CF-9BFB-40CD-8618-E0BA82E4C4CF}" type="parTrans" cxnId="{0A56597B-072F-476B-9BBC-65E241608278}">
      <dgm:prSet/>
      <dgm:spPr/>
      <dgm:t>
        <a:bodyPr/>
        <a:lstStyle/>
        <a:p>
          <a:endParaRPr lang="en-CA"/>
        </a:p>
      </dgm:t>
    </dgm:pt>
    <dgm:pt modelId="{23FA5C23-C4DA-494F-960D-04A1828FFD06}" type="sibTrans" cxnId="{0A56597B-072F-476B-9BBC-65E241608278}">
      <dgm:prSet/>
      <dgm:spPr/>
      <dgm:t>
        <a:bodyPr/>
        <a:lstStyle/>
        <a:p>
          <a:endParaRPr lang="en-CA"/>
        </a:p>
      </dgm:t>
    </dgm:pt>
    <dgm:pt modelId="{5C1EF1BB-787B-48CF-B57B-9769FD836A43}">
      <dgm:prSet phldrT="[Text]"/>
      <dgm:spPr>
        <a:solidFill>
          <a:srgbClr val="A99A6E"/>
        </a:solidFill>
      </dgm:spPr>
      <dgm:t>
        <a:bodyPr/>
        <a:lstStyle/>
        <a:p>
          <a:pPr>
            <a:buNone/>
          </a:pPr>
          <a:r>
            <a:rPr lang="en-US" dirty="0">
              <a:solidFill>
                <a:schemeClr val="bg1"/>
              </a:solidFill>
            </a:rPr>
            <a:t>CDSS Long Term Care Resident Guidelines</a:t>
          </a:r>
          <a:endParaRPr lang="en-CA" dirty="0">
            <a:solidFill>
              <a:schemeClr val="bg1"/>
            </a:solidFill>
          </a:endParaRPr>
        </a:p>
      </dgm:t>
    </dgm:pt>
    <dgm:pt modelId="{676D6059-E528-4929-B450-57E56D5D5AAD}" type="parTrans" cxnId="{4EFCD679-2D3D-4073-94A0-6CBD8771D11F}">
      <dgm:prSet/>
      <dgm:spPr/>
      <dgm:t>
        <a:bodyPr/>
        <a:lstStyle/>
        <a:p>
          <a:endParaRPr lang="en-CA"/>
        </a:p>
      </dgm:t>
    </dgm:pt>
    <dgm:pt modelId="{7B6E0635-5F1C-4F3C-9BFA-5BA0A453DB97}" type="sibTrans" cxnId="{4EFCD679-2D3D-4073-94A0-6CBD8771D11F}">
      <dgm:prSet/>
      <dgm:spPr/>
      <dgm:t>
        <a:bodyPr/>
        <a:lstStyle/>
        <a:p>
          <a:endParaRPr lang="en-CA"/>
        </a:p>
      </dgm:t>
    </dgm:pt>
    <dgm:pt modelId="{78639B67-4685-41C1-A20E-F85CD7B2C157}">
      <dgm:prSet phldrT="[Text]"/>
      <dgm:spPr>
        <a:solidFill>
          <a:srgbClr val="58585A"/>
        </a:solidFill>
      </dgm:spPr>
      <dgm:t>
        <a:bodyPr/>
        <a:lstStyle/>
        <a:p>
          <a:pPr>
            <a:buNone/>
          </a:pPr>
          <a:r>
            <a:rPr lang="en-US" dirty="0">
              <a:solidFill>
                <a:schemeClr val="bg1"/>
              </a:solidFill>
            </a:rPr>
            <a:t>CDSS Sedation and General Anesthesia Standard</a:t>
          </a:r>
          <a:endParaRPr lang="en-CA" dirty="0">
            <a:solidFill>
              <a:schemeClr val="bg1"/>
            </a:solidFill>
          </a:endParaRPr>
        </a:p>
      </dgm:t>
    </dgm:pt>
    <dgm:pt modelId="{D1B97670-2C78-4BEF-BBCE-E1CF54B12F12}" type="parTrans" cxnId="{B954E910-F2A8-46D8-9CBD-1AB21DACF44B}">
      <dgm:prSet/>
      <dgm:spPr/>
      <dgm:t>
        <a:bodyPr/>
        <a:lstStyle/>
        <a:p>
          <a:endParaRPr lang="en-CA"/>
        </a:p>
      </dgm:t>
    </dgm:pt>
    <dgm:pt modelId="{EB15DA84-E527-4D32-A5DA-4BACC42817AE}" type="sibTrans" cxnId="{B954E910-F2A8-46D8-9CBD-1AB21DACF44B}">
      <dgm:prSet/>
      <dgm:spPr/>
      <dgm:t>
        <a:bodyPr/>
        <a:lstStyle/>
        <a:p>
          <a:endParaRPr lang="en-CA"/>
        </a:p>
      </dgm:t>
    </dgm:pt>
    <dgm:pt modelId="{E014AAAD-7234-463C-83C3-7C894E9CA9BD}">
      <dgm:prSet phldrT="[Text]"/>
      <dgm:spPr>
        <a:solidFill>
          <a:srgbClr val="02583D"/>
        </a:solidFill>
      </dgm:spPr>
      <dgm:t>
        <a:bodyPr/>
        <a:lstStyle/>
        <a:p>
          <a:pPr>
            <a:buNone/>
          </a:pPr>
          <a:r>
            <a:rPr lang="en-CA" dirty="0">
              <a:solidFill>
                <a:schemeClr val="bg1"/>
              </a:solidFill>
            </a:rPr>
            <a:t>Continuing Education Policy </a:t>
          </a:r>
        </a:p>
      </dgm:t>
    </dgm:pt>
    <dgm:pt modelId="{CAD56308-E632-45A9-8896-4572EF8A30C3}" type="parTrans" cxnId="{B65D0406-E39F-4057-BAC9-8738F32626DD}">
      <dgm:prSet/>
      <dgm:spPr/>
      <dgm:t>
        <a:bodyPr/>
        <a:lstStyle/>
        <a:p>
          <a:endParaRPr lang="en-CA"/>
        </a:p>
      </dgm:t>
    </dgm:pt>
    <dgm:pt modelId="{EA65C6A4-357B-4E8E-A054-F6D2EB26859B}" type="sibTrans" cxnId="{B65D0406-E39F-4057-BAC9-8738F32626DD}">
      <dgm:prSet/>
      <dgm:spPr/>
      <dgm:t>
        <a:bodyPr/>
        <a:lstStyle/>
        <a:p>
          <a:endParaRPr lang="en-CA"/>
        </a:p>
      </dgm:t>
    </dgm:pt>
    <dgm:pt modelId="{99113667-D3BB-4687-A060-374F82E3FB2B}">
      <dgm:prSet phldrT="[Text]"/>
      <dgm:spPr>
        <a:solidFill>
          <a:srgbClr val="A99A6E"/>
        </a:solidFill>
      </dgm:spPr>
      <dgm:t>
        <a:bodyPr/>
        <a:lstStyle/>
        <a:p>
          <a:pPr>
            <a:buNone/>
          </a:pPr>
          <a:r>
            <a:rPr lang="en-CA" dirty="0">
              <a:solidFill>
                <a:schemeClr val="bg1"/>
              </a:solidFill>
            </a:rPr>
            <a:t>Infection Prevention &amp; Control Standard </a:t>
          </a:r>
        </a:p>
      </dgm:t>
    </dgm:pt>
    <dgm:pt modelId="{C3B2DB44-5890-4948-B616-26D65A860287}" type="parTrans" cxnId="{8CF3F037-C396-4F5B-8F74-614C2D189E0A}">
      <dgm:prSet/>
      <dgm:spPr/>
      <dgm:t>
        <a:bodyPr/>
        <a:lstStyle/>
        <a:p>
          <a:endParaRPr lang="en-CA"/>
        </a:p>
      </dgm:t>
    </dgm:pt>
    <dgm:pt modelId="{60D44284-9D4B-425F-9323-4E886E55C5B6}" type="sibTrans" cxnId="{8CF3F037-C396-4F5B-8F74-614C2D189E0A}">
      <dgm:prSet/>
      <dgm:spPr/>
      <dgm:t>
        <a:bodyPr/>
        <a:lstStyle/>
        <a:p>
          <a:endParaRPr lang="en-CA"/>
        </a:p>
      </dgm:t>
    </dgm:pt>
    <dgm:pt modelId="{4177AD5B-AFB3-44AE-9A5B-345351E28352}">
      <dgm:prSet phldrT="[Text]"/>
      <dgm:spPr>
        <a:solidFill>
          <a:srgbClr val="58585A"/>
        </a:solidFill>
      </dgm:spPr>
      <dgm:t>
        <a:bodyPr/>
        <a:lstStyle/>
        <a:p>
          <a:pPr>
            <a:buNone/>
          </a:pPr>
          <a:r>
            <a:rPr lang="en-CA" dirty="0">
              <a:solidFill>
                <a:schemeClr val="bg1"/>
              </a:solidFill>
            </a:rPr>
            <a:t>Criminal Record Check Policy </a:t>
          </a:r>
        </a:p>
      </dgm:t>
    </dgm:pt>
    <dgm:pt modelId="{CD380196-CDEE-4524-A7DB-676958277159}" type="parTrans" cxnId="{389231E5-9E16-4C92-99A9-3F4AC697A34F}">
      <dgm:prSet/>
      <dgm:spPr/>
      <dgm:t>
        <a:bodyPr/>
        <a:lstStyle/>
        <a:p>
          <a:endParaRPr lang="en-CA"/>
        </a:p>
      </dgm:t>
    </dgm:pt>
    <dgm:pt modelId="{6948AA64-4697-465C-9FD6-A4A6A476ABED}" type="sibTrans" cxnId="{389231E5-9E16-4C92-99A9-3F4AC697A34F}">
      <dgm:prSet/>
      <dgm:spPr/>
      <dgm:t>
        <a:bodyPr/>
        <a:lstStyle/>
        <a:p>
          <a:endParaRPr lang="en-CA"/>
        </a:p>
      </dgm:t>
    </dgm:pt>
    <dgm:pt modelId="{8D0BB520-39E0-407E-A744-7D2FF95099D3}">
      <dgm:prSet phldrT="[Text]"/>
      <dgm:spPr>
        <a:solidFill>
          <a:srgbClr val="02583D"/>
        </a:solidFill>
      </dgm:spPr>
      <dgm:t>
        <a:bodyPr/>
        <a:lstStyle/>
        <a:p>
          <a:pPr>
            <a:buNone/>
          </a:pPr>
          <a:r>
            <a:rPr lang="en-CA" dirty="0">
              <a:solidFill>
                <a:schemeClr val="bg1"/>
              </a:solidFill>
            </a:rPr>
            <a:t>Radiation and Imaging Standard </a:t>
          </a:r>
        </a:p>
      </dgm:t>
    </dgm:pt>
    <dgm:pt modelId="{CCE229A1-09B6-4768-8B1F-0ADF3516B8BA}" type="parTrans" cxnId="{573B7516-204E-43EC-A825-9413DF00A7FD}">
      <dgm:prSet/>
      <dgm:spPr/>
      <dgm:t>
        <a:bodyPr/>
        <a:lstStyle/>
        <a:p>
          <a:endParaRPr lang="en-CA"/>
        </a:p>
      </dgm:t>
    </dgm:pt>
    <dgm:pt modelId="{096A8C8C-789D-46D2-9401-17052E842402}" type="sibTrans" cxnId="{573B7516-204E-43EC-A825-9413DF00A7FD}">
      <dgm:prSet/>
      <dgm:spPr/>
      <dgm:t>
        <a:bodyPr/>
        <a:lstStyle/>
        <a:p>
          <a:endParaRPr lang="en-CA"/>
        </a:p>
      </dgm:t>
    </dgm:pt>
    <dgm:pt modelId="{F80E59B3-6FD6-4053-9684-47AD082922C1}" type="pres">
      <dgm:prSet presAssocID="{4C074F12-4641-40F8-BF1B-09DC586B5D0C}" presName="Name0" presStyleCnt="0">
        <dgm:presLayoutVars>
          <dgm:chMax val="7"/>
          <dgm:chPref val="7"/>
          <dgm:dir/>
        </dgm:presLayoutVars>
      </dgm:prSet>
      <dgm:spPr/>
    </dgm:pt>
    <dgm:pt modelId="{86181B90-6CFF-4CBD-929C-588009A1CAFB}" type="pres">
      <dgm:prSet presAssocID="{4C074F12-4641-40F8-BF1B-09DC586B5D0C}" presName="Name1" presStyleCnt="0"/>
      <dgm:spPr/>
    </dgm:pt>
    <dgm:pt modelId="{BAEA9D04-29A9-46F5-9FEE-0352D4EB9BE7}" type="pres">
      <dgm:prSet presAssocID="{4C074F12-4641-40F8-BF1B-09DC586B5D0C}" presName="cycle" presStyleCnt="0"/>
      <dgm:spPr/>
    </dgm:pt>
    <dgm:pt modelId="{05DC5036-FCDC-4476-8C77-3870FFD42308}" type="pres">
      <dgm:prSet presAssocID="{4C074F12-4641-40F8-BF1B-09DC586B5D0C}" presName="srcNode" presStyleLbl="node1" presStyleIdx="0" presStyleCnt="7"/>
      <dgm:spPr/>
    </dgm:pt>
    <dgm:pt modelId="{85352E5C-ECE5-46DE-A0C7-009FD5FEE3E5}" type="pres">
      <dgm:prSet presAssocID="{4C074F12-4641-40F8-BF1B-09DC586B5D0C}" presName="conn" presStyleLbl="parChTrans1D2" presStyleIdx="0" presStyleCnt="1"/>
      <dgm:spPr/>
    </dgm:pt>
    <dgm:pt modelId="{1A9FDFFF-D111-4B3D-BA7A-1E7EBD67F2BE}" type="pres">
      <dgm:prSet presAssocID="{4C074F12-4641-40F8-BF1B-09DC586B5D0C}" presName="extraNode" presStyleLbl="node1" presStyleIdx="0" presStyleCnt="7"/>
      <dgm:spPr/>
    </dgm:pt>
    <dgm:pt modelId="{13596A02-4C45-4849-8B59-E63D7309C202}" type="pres">
      <dgm:prSet presAssocID="{4C074F12-4641-40F8-BF1B-09DC586B5D0C}" presName="dstNode" presStyleLbl="node1" presStyleIdx="0" presStyleCnt="7"/>
      <dgm:spPr/>
    </dgm:pt>
    <dgm:pt modelId="{1F10B826-3BE3-4648-9A47-BF8401C2C22A}" type="pres">
      <dgm:prSet presAssocID="{094773DA-4861-4681-B109-BF1941542759}" presName="text_1" presStyleLbl="node1" presStyleIdx="0" presStyleCnt="7">
        <dgm:presLayoutVars>
          <dgm:bulletEnabled val="1"/>
        </dgm:presLayoutVars>
      </dgm:prSet>
      <dgm:spPr/>
    </dgm:pt>
    <dgm:pt modelId="{7DEBECEC-F45E-4C36-BCD8-9983CAD5E2B5}" type="pres">
      <dgm:prSet presAssocID="{094773DA-4861-4681-B109-BF1941542759}" presName="accent_1" presStyleCnt="0"/>
      <dgm:spPr/>
    </dgm:pt>
    <dgm:pt modelId="{6E5A6AB6-6A87-4EBD-81EF-3F5E9DC049AF}" type="pres">
      <dgm:prSet presAssocID="{094773DA-4861-4681-B109-BF1941542759}" presName="accentRepeatNode" presStyleLbl="solidFgAcc1" presStyleIdx="0" presStyleCnt="7"/>
      <dgm:spPr/>
    </dgm:pt>
    <dgm:pt modelId="{986CF78E-C9D8-4B8C-B725-7B7F0D7466A0}" type="pres">
      <dgm:prSet presAssocID="{5C1EF1BB-787B-48CF-B57B-9769FD836A43}" presName="text_2" presStyleLbl="node1" presStyleIdx="1" presStyleCnt="7">
        <dgm:presLayoutVars>
          <dgm:bulletEnabled val="1"/>
        </dgm:presLayoutVars>
      </dgm:prSet>
      <dgm:spPr/>
    </dgm:pt>
    <dgm:pt modelId="{3B92CB2D-CF9C-442F-9670-6128FEE30602}" type="pres">
      <dgm:prSet presAssocID="{5C1EF1BB-787B-48CF-B57B-9769FD836A43}" presName="accent_2" presStyleCnt="0"/>
      <dgm:spPr/>
    </dgm:pt>
    <dgm:pt modelId="{71A4D642-4941-4216-ACF8-BEBD60ECE020}" type="pres">
      <dgm:prSet presAssocID="{5C1EF1BB-787B-48CF-B57B-9769FD836A43}" presName="accentRepeatNode" presStyleLbl="solidFgAcc1" presStyleIdx="1" presStyleCnt="7"/>
      <dgm:spPr/>
    </dgm:pt>
    <dgm:pt modelId="{3DF1D3C3-520A-4138-8A03-93569E4989C8}" type="pres">
      <dgm:prSet presAssocID="{78639B67-4685-41C1-A20E-F85CD7B2C157}" presName="text_3" presStyleLbl="node1" presStyleIdx="2" presStyleCnt="7">
        <dgm:presLayoutVars>
          <dgm:bulletEnabled val="1"/>
        </dgm:presLayoutVars>
      </dgm:prSet>
      <dgm:spPr/>
    </dgm:pt>
    <dgm:pt modelId="{C65EECBD-0EE2-4B2C-8FEF-B17AC9FEBA06}" type="pres">
      <dgm:prSet presAssocID="{78639B67-4685-41C1-A20E-F85CD7B2C157}" presName="accent_3" presStyleCnt="0"/>
      <dgm:spPr/>
    </dgm:pt>
    <dgm:pt modelId="{A9894B9E-F04A-4109-B519-F9C5C61ADDBF}" type="pres">
      <dgm:prSet presAssocID="{78639B67-4685-41C1-A20E-F85CD7B2C157}" presName="accentRepeatNode" presStyleLbl="solidFgAcc1" presStyleIdx="2" presStyleCnt="7"/>
      <dgm:spPr/>
    </dgm:pt>
    <dgm:pt modelId="{904DB52E-5F43-49B2-B5C2-DBE23C4C1CA2}" type="pres">
      <dgm:prSet presAssocID="{E014AAAD-7234-463C-83C3-7C894E9CA9BD}" presName="text_4" presStyleLbl="node1" presStyleIdx="3" presStyleCnt="7">
        <dgm:presLayoutVars>
          <dgm:bulletEnabled val="1"/>
        </dgm:presLayoutVars>
      </dgm:prSet>
      <dgm:spPr/>
    </dgm:pt>
    <dgm:pt modelId="{21572E23-A7BE-47D4-A4CD-C38139F9C992}" type="pres">
      <dgm:prSet presAssocID="{E014AAAD-7234-463C-83C3-7C894E9CA9BD}" presName="accent_4" presStyleCnt="0"/>
      <dgm:spPr/>
    </dgm:pt>
    <dgm:pt modelId="{DB9F43A3-514B-4870-905A-AF58BA314BC1}" type="pres">
      <dgm:prSet presAssocID="{E014AAAD-7234-463C-83C3-7C894E9CA9BD}" presName="accentRepeatNode" presStyleLbl="solidFgAcc1" presStyleIdx="3" presStyleCnt="7"/>
      <dgm:spPr/>
    </dgm:pt>
    <dgm:pt modelId="{43D7E0AD-C991-491E-8FD7-42AE8D8E07EC}" type="pres">
      <dgm:prSet presAssocID="{99113667-D3BB-4687-A060-374F82E3FB2B}" presName="text_5" presStyleLbl="node1" presStyleIdx="4" presStyleCnt="7">
        <dgm:presLayoutVars>
          <dgm:bulletEnabled val="1"/>
        </dgm:presLayoutVars>
      </dgm:prSet>
      <dgm:spPr/>
    </dgm:pt>
    <dgm:pt modelId="{A3130476-7C86-4990-BA15-CDCAB188E117}" type="pres">
      <dgm:prSet presAssocID="{99113667-D3BB-4687-A060-374F82E3FB2B}" presName="accent_5" presStyleCnt="0"/>
      <dgm:spPr/>
    </dgm:pt>
    <dgm:pt modelId="{D4576914-3052-4C51-A677-0FC536472E53}" type="pres">
      <dgm:prSet presAssocID="{99113667-D3BB-4687-A060-374F82E3FB2B}" presName="accentRepeatNode" presStyleLbl="solidFgAcc1" presStyleIdx="4" presStyleCnt="7"/>
      <dgm:spPr/>
    </dgm:pt>
    <dgm:pt modelId="{084D2B57-A553-44F0-B5F7-C66DC10230FF}" type="pres">
      <dgm:prSet presAssocID="{4177AD5B-AFB3-44AE-9A5B-345351E28352}" presName="text_6" presStyleLbl="node1" presStyleIdx="5" presStyleCnt="7">
        <dgm:presLayoutVars>
          <dgm:bulletEnabled val="1"/>
        </dgm:presLayoutVars>
      </dgm:prSet>
      <dgm:spPr/>
    </dgm:pt>
    <dgm:pt modelId="{D3B7DA93-FDAE-4B5C-922C-3FB05FC22AF1}" type="pres">
      <dgm:prSet presAssocID="{4177AD5B-AFB3-44AE-9A5B-345351E28352}" presName="accent_6" presStyleCnt="0"/>
      <dgm:spPr/>
    </dgm:pt>
    <dgm:pt modelId="{14C8C520-5B23-48AB-ADBB-8D41286C7A91}" type="pres">
      <dgm:prSet presAssocID="{4177AD5B-AFB3-44AE-9A5B-345351E28352}" presName="accentRepeatNode" presStyleLbl="solidFgAcc1" presStyleIdx="5" presStyleCnt="7"/>
      <dgm:spPr/>
    </dgm:pt>
    <dgm:pt modelId="{A4511DEB-CE4D-49D0-8240-46D8FFE9DE97}" type="pres">
      <dgm:prSet presAssocID="{8D0BB520-39E0-407E-A744-7D2FF95099D3}" presName="text_7" presStyleLbl="node1" presStyleIdx="6" presStyleCnt="7">
        <dgm:presLayoutVars>
          <dgm:bulletEnabled val="1"/>
        </dgm:presLayoutVars>
      </dgm:prSet>
      <dgm:spPr/>
    </dgm:pt>
    <dgm:pt modelId="{B638A421-2495-4E64-B610-49A58119CAA1}" type="pres">
      <dgm:prSet presAssocID="{8D0BB520-39E0-407E-A744-7D2FF95099D3}" presName="accent_7" presStyleCnt="0"/>
      <dgm:spPr/>
    </dgm:pt>
    <dgm:pt modelId="{C3FEA13F-8BE1-4A5C-97CC-30ACFDB2FD91}" type="pres">
      <dgm:prSet presAssocID="{8D0BB520-39E0-407E-A744-7D2FF95099D3}" presName="accentRepeatNode" presStyleLbl="solidFgAcc1" presStyleIdx="6" presStyleCnt="7"/>
      <dgm:spPr/>
    </dgm:pt>
  </dgm:ptLst>
  <dgm:cxnLst>
    <dgm:cxn modelId="{B65D0406-E39F-4057-BAC9-8738F32626DD}" srcId="{4C074F12-4641-40F8-BF1B-09DC586B5D0C}" destId="{E014AAAD-7234-463C-83C3-7C894E9CA9BD}" srcOrd="3" destOrd="0" parTransId="{CAD56308-E632-45A9-8896-4572EF8A30C3}" sibTransId="{EA65C6A4-357B-4E8E-A054-F6D2EB26859B}"/>
    <dgm:cxn modelId="{B954E910-F2A8-46D8-9CBD-1AB21DACF44B}" srcId="{4C074F12-4641-40F8-BF1B-09DC586B5D0C}" destId="{78639B67-4685-41C1-A20E-F85CD7B2C157}" srcOrd="2" destOrd="0" parTransId="{D1B97670-2C78-4BEF-BBCE-E1CF54B12F12}" sibTransId="{EB15DA84-E527-4D32-A5DA-4BACC42817AE}"/>
    <dgm:cxn modelId="{573B7516-204E-43EC-A825-9413DF00A7FD}" srcId="{4C074F12-4641-40F8-BF1B-09DC586B5D0C}" destId="{8D0BB520-39E0-407E-A744-7D2FF95099D3}" srcOrd="6" destOrd="0" parTransId="{CCE229A1-09B6-4768-8B1F-0ADF3516B8BA}" sibTransId="{096A8C8C-789D-46D2-9401-17052E842402}"/>
    <dgm:cxn modelId="{0CD31520-F9FE-450A-A49F-DF47D08DC864}" type="presOf" srcId="{4C074F12-4641-40F8-BF1B-09DC586B5D0C}" destId="{F80E59B3-6FD6-4053-9684-47AD082922C1}" srcOrd="0" destOrd="0" presId="urn:microsoft.com/office/officeart/2008/layout/VerticalCurvedList"/>
    <dgm:cxn modelId="{6A98FD2B-74E9-40A9-BCF6-C2AA74672D37}" type="presOf" srcId="{99113667-D3BB-4687-A060-374F82E3FB2B}" destId="{43D7E0AD-C991-491E-8FD7-42AE8D8E07EC}" srcOrd="0" destOrd="0" presId="urn:microsoft.com/office/officeart/2008/layout/VerticalCurvedList"/>
    <dgm:cxn modelId="{8CF3F037-C396-4F5B-8F74-614C2D189E0A}" srcId="{4C074F12-4641-40F8-BF1B-09DC586B5D0C}" destId="{99113667-D3BB-4687-A060-374F82E3FB2B}" srcOrd="4" destOrd="0" parTransId="{C3B2DB44-5890-4948-B616-26D65A860287}" sibTransId="{60D44284-9D4B-425F-9323-4E886E55C5B6}"/>
    <dgm:cxn modelId="{A2C4B74F-B79F-48A5-989A-EC11E3D77E42}" type="presOf" srcId="{4177AD5B-AFB3-44AE-9A5B-345351E28352}" destId="{084D2B57-A553-44F0-B5F7-C66DC10230FF}" srcOrd="0" destOrd="0" presId="urn:microsoft.com/office/officeart/2008/layout/VerticalCurvedList"/>
    <dgm:cxn modelId="{4EFCD679-2D3D-4073-94A0-6CBD8771D11F}" srcId="{4C074F12-4641-40F8-BF1B-09DC586B5D0C}" destId="{5C1EF1BB-787B-48CF-B57B-9769FD836A43}" srcOrd="1" destOrd="0" parTransId="{676D6059-E528-4929-B450-57E56D5D5AAD}" sibTransId="{7B6E0635-5F1C-4F3C-9BFA-5BA0A453DB97}"/>
    <dgm:cxn modelId="{0A56597B-072F-476B-9BBC-65E241608278}" srcId="{4C074F12-4641-40F8-BF1B-09DC586B5D0C}" destId="{094773DA-4861-4681-B109-BF1941542759}" srcOrd="0" destOrd="0" parTransId="{709231CF-9BFB-40CD-8618-E0BA82E4C4CF}" sibTransId="{23FA5C23-C4DA-494F-960D-04A1828FFD06}"/>
    <dgm:cxn modelId="{30DA13A4-3595-487B-BBFD-9425FDD449D1}" type="presOf" srcId="{094773DA-4861-4681-B109-BF1941542759}" destId="{1F10B826-3BE3-4648-9A47-BF8401C2C22A}" srcOrd="0" destOrd="0" presId="urn:microsoft.com/office/officeart/2008/layout/VerticalCurvedList"/>
    <dgm:cxn modelId="{E8B024AF-69BE-4A97-8F7C-56AEBAE38ACB}" type="presOf" srcId="{E014AAAD-7234-463C-83C3-7C894E9CA9BD}" destId="{904DB52E-5F43-49B2-B5C2-DBE23C4C1CA2}" srcOrd="0" destOrd="0" presId="urn:microsoft.com/office/officeart/2008/layout/VerticalCurvedList"/>
    <dgm:cxn modelId="{401915B4-53CB-4F91-93C0-B9155A27855D}" type="presOf" srcId="{5C1EF1BB-787B-48CF-B57B-9769FD836A43}" destId="{986CF78E-C9D8-4B8C-B725-7B7F0D7466A0}" srcOrd="0" destOrd="0" presId="urn:microsoft.com/office/officeart/2008/layout/VerticalCurvedList"/>
    <dgm:cxn modelId="{8D0955E1-838E-45B3-9C07-5E738BAF6001}" type="presOf" srcId="{23FA5C23-C4DA-494F-960D-04A1828FFD06}" destId="{85352E5C-ECE5-46DE-A0C7-009FD5FEE3E5}" srcOrd="0" destOrd="0" presId="urn:microsoft.com/office/officeart/2008/layout/VerticalCurvedList"/>
    <dgm:cxn modelId="{389231E5-9E16-4C92-99A9-3F4AC697A34F}" srcId="{4C074F12-4641-40F8-BF1B-09DC586B5D0C}" destId="{4177AD5B-AFB3-44AE-9A5B-345351E28352}" srcOrd="5" destOrd="0" parTransId="{CD380196-CDEE-4524-A7DB-676958277159}" sibTransId="{6948AA64-4697-465C-9FD6-A4A6A476ABED}"/>
    <dgm:cxn modelId="{CAA9ABE6-E8F9-431C-A346-1D2DF0F287FF}" type="presOf" srcId="{8D0BB520-39E0-407E-A744-7D2FF95099D3}" destId="{A4511DEB-CE4D-49D0-8240-46D8FFE9DE97}" srcOrd="0" destOrd="0" presId="urn:microsoft.com/office/officeart/2008/layout/VerticalCurvedList"/>
    <dgm:cxn modelId="{69C707ED-527A-4691-8CE8-12B1A9231BA4}" type="presOf" srcId="{78639B67-4685-41C1-A20E-F85CD7B2C157}" destId="{3DF1D3C3-520A-4138-8A03-93569E4989C8}" srcOrd="0" destOrd="0" presId="urn:microsoft.com/office/officeart/2008/layout/VerticalCurvedList"/>
    <dgm:cxn modelId="{BB4883D5-E72E-4069-BC0B-8C64DA95E702}" type="presParOf" srcId="{F80E59B3-6FD6-4053-9684-47AD082922C1}" destId="{86181B90-6CFF-4CBD-929C-588009A1CAFB}" srcOrd="0" destOrd="0" presId="urn:microsoft.com/office/officeart/2008/layout/VerticalCurvedList"/>
    <dgm:cxn modelId="{2289D33E-47F3-4845-96C8-DDE9D9CDFE88}" type="presParOf" srcId="{86181B90-6CFF-4CBD-929C-588009A1CAFB}" destId="{BAEA9D04-29A9-46F5-9FEE-0352D4EB9BE7}" srcOrd="0" destOrd="0" presId="urn:microsoft.com/office/officeart/2008/layout/VerticalCurvedList"/>
    <dgm:cxn modelId="{D9CEFD43-A0A4-41BD-A7F0-A5F40D3118BF}" type="presParOf" srcId="{BAEA9D04-29A9-46F5-9FEE-0352D4EB9BE7}" destId="{05DC5036-FCDC-4476-8C77-3870FFD42308}" srcOrd="0" destOrd="0" presId="urn:microsoft.com/office/officeart/2008/layout/VerticalCurvedList"/>
    <dgm:cxn modelId="{D710D150-7CF8-4360-84F4-9B928ED7E269}" type="presParOf" srcId="{BAEA9D04-29A9-46F5-9FEE-0352D4EB9BE7}" destId="{85352E5C-ECE5-46DE-A0C7-009FD5FEE3E5}" srcOrd="1" destOrd="0" presId="urn:microsoft.com/office/officeart/2008/layout/VerticalCurvedList"/>
    <dgm:cxn modelId="{FF0B93D4-BF41-4ADB-8E56-65E4A57E30E0}" type="presParOf" srcId="{BAEA9D04-29A9-46F5-9FEE-0352D4EB9BE7}" destId="{1A9FDFFF-D111-4B3D-BA7A-1E7EBD67F2BE}" srcOrd="2" destOrd="0" presId="urn:microsoft.com/office/officeart/2008/layout/VerticalCurvedList"/>
    <dgm:cxn modelId="{4E1DE464-B138-49F8-B026-4F1F17C642B2}" type="presParOf" srcId="{BAEA9D04-29A9-46F5-9FEE-0352D4EB9BE7}" destId="{13596A02-4C45-4849-8B59-E63D7309C202}" srcOrd="3" destOrd="0" presId="urn:microsoft.com/office/officeart/2008/layout/VerticalCurvedList"/>
    <dgm:cxn modelId="{721579B4-D425-46AA-9BA1-1060E1AA5FCF}" type="presParOf" srcId="{86181B90-6CFF-4CBD-929C-588009A1CAFB}" destId="{1F10B826-3BE3-4648-9A47-BF8401C2C22A}" srcOrd="1" destOrd="0" presId="urn:microsoft.com/office/officeart/2008/layout/VerticalCurvedList"/>
    <dgm:cxn modelId="{C35481D7-6E19-42D8-A5F4-E4B1346143A4}" type="presParOf" srcId="{86181B90-6CFF-4CBD-929C-588009A1CAFB}" destId="{7DEBECEC-F45E-4C36-BCD8-9983CAD5E2B5}" srcOrd="2" destOrd="0" presId="urn:microsoft.com/office/officeart/2008/layout/VerticalCurvedList"/>
    <dgm:cxn modelId="{60823673-1D71-4CB6-8A3B-CAC51A3E2A83}" type="presParOf" srcId="{7DEBECEC-F45E-4C36-BCD8-9983CAD5E2B5}" destId="{6E5A6AB6-6A87-4EBD-81EF-3F5E9DC049AF}" srcOrd="0" destOrd="0" presId="urn:microsoft.com/office/officeart/2008/layout/VerticalCurvedList"/>
    <dgm:cxn modelId="{2DE96E3C-8A06-4441-8C4F-904F573D59E0}" type="presParOf" srcId="{86181B90-6CFF-4CBD-929C-588009A1CAFB}" destId="{986CF78E-C9D8-4B8C-B725-7B7F0D7466A0}" srcOrd="3" destOrd="0" presId="urn:microsoft.com/office/officeart/2008/layout/VerticalCurvedList"/>
    <dgm:cxn modelId="{51C90459-D13F-4F43-A50F-5B29438F15CC}" type="presParOf" srcId="{86181B90-6CFF-4CBD-929C-588009A1CAFB}" destId="{3B92CB2D-CF9C-442F-9670-6128FEE30602}" srcOrd="4" destOrd="0" presId="urn:microsoft.com/office/officeart/2008/layout/VerticalCurvedList"/>
    <dgm:cxn modelId="{41D13C53-0753-4C7C-8DD7-F4B1AF7B8487}" type="presParOf" srcId="{3B92CB2D-CF9C-442F-9670-6128FEE30602}" destId="{71A4D642-4941-4216-ACF8-BEBD60ECE020}" srcOrd="0" destOrd="0" presId="urn:microsoft.com/office/officeart/2008/layout/VerticalCurvedList"/>
    <dgm:cxn modelId="{F9EE8E07-496F-4AFD-80AB-1B03B76B3FC9}" type="presParOf" srcId="{86181B90-6CFF-4CBD-929C-588009A1CAFB}" destId="{3DF1D3C3-520A-4138-8A03-93569E4989C8}" srcOrd="5" destOrd="0" presId="urn:microsoft.com/office/officeart/2008/layout/VerticalCurvedList"/>
    <dgm:cxn modelId="{6671B4B3-DEF8-4D6B-9364-9BC72BF86D72}" type="presParOf" srcId="{86181B90-6CFF-4CBD-929C-588009A1CAFB}" destId="{C65EECBD-0EE2-4B2C-8FEF-B17AC9FEBA06}" srcOrd="6" destOrd="0" presId="urn:microsoft.com/office/officeart/2008/layout/VerticalCurvedList"/>
    <dgm:cxn modelId="{CF5B2024-B25A-475A-B5F1-EEC0010534FF}" type="presParOf" srcId="{C65EECBD-0EE2-4B2C-8FEF-B17AC9FEBA06}" destId="{A9894B9E-F04A-4109-B519-F9C5C61ADDBF}" srcOrd="0" destOrd="0" presId="urn:microsoft.com/office/officeart/2008/layout/VerticalCurvedList"/>
    <dgm:cxn modelId="{61CC324B-1D08-4518-B840-9BFC6A48D76F}" type="presParOf" srcId="{86181B90-6CFF-4CBD-929C-588009A1CAFB}" destId="{904DB52E-5F43-49B2-B5C2-DBE23C4C1CA2}" srcOrd="7" destOrd="0" presId="urn:microsoft.com/office/officeart/2008/layout/VerticalCurvedList"/>
    <dgm:cxn modelId="{89E8CE3E-2BEC-43E0-853E-BA187FB7EA49}" type="presParOf" srcId="{86181B90-6CFF-4CBD-929C-588009A1CAFB}" destId="{21572E23-A7BE-47D4-A4CD-C38139F9C992}" srcOrd="8" destOrd="0" presId="urn:microsoft.com/office/officeart/2008/layout/VerticalCurvedList"/>
    <dgm:cxn modelId="{B8ACB02C-E42D-4E66-B3B2-D9B6A2D63285}" type="presParOf" srcId="{21572E23-A7BE-47D4-A4CD-C38139F9C992}" destId="{DB9F43A3-514B-4870-905A-AF58BA314BC1}" srcOrd="0" destOrd="0" presId="urn:microsoft.com/office/officeart/2008/layout/VerticalCurvedList"/>
    <dgm:cxn modelId="{A7545B30-E847-42A5-88C0-20D9EA007D25}" type="presParOf" srcId="{86181B90-6CFF-4CBD-929C-588009A1CAFB}" destId="{43D7E0AD-C991-491E-8FD7-42AE8D8E07EC}" srcOrd="9" destOrd="0" presId="urn:microsoft.com/office/officeart/2008/layout/VerticalCurvedList"/>
    <dgm:cxn modelId="{D88FF7B8-BF1B-43E3-B907-9F61FDDB8E57}" type="presParOf" srcId="{86181B90-6CFF-4CBD-929C-588009A1CAFB}" destId="{A3130476-7C86-4990-BA15-CDCAB188E117}" srcOrd="10" destOrd="0" presId="urn:microsoft.com/office/officeart/2008/layout/VerticalCurvedList"/>
    <dgm:cxn modelId="{E12546D2-2DBF-42DB-9AC4-9DD452B7E648}" type="presParOf" srcId="{A3130476-7C86-4990-BA15-CDCAB188E117}" destId="{D4576914-3052-4C51-A677-0FC536472E53}" srcOrd="0" destOrd="0" presId="urn:microsoft.com/office/officeart/2008/layout/VerticalCurvedList"/>
    <dgm:cxn modelId="{F92B20E0-396A-4011-AFAA-E0DA965AC62F}" type="presParOf" srcId="{86181B90-6CFF-4CBD-929C-588009A1CAFB}" destId="{084D2B57-A553-44F0-B5F7-C66DC10230FF}" srcOrd="11" destOrd="0" presId="urn:microsoft.com/office/officeart/2008/layout/VerticalCurvedList"/>
    <dgm:cxn modelId="{CC9BBE5E-FD60-4B9F-BD6A-B6738B2A1840}" type="presParOf" srcId="{86181B90-6CFF-4CBD-929C-588009A1CAFB}" destId="{D3B7DA93-FDAE-4B5C-922C-3FB05FC22AF1}" srcOrd="12" destOrd="0" presId="urn:microsoft.com/office/officeart/2008/layout/VerticalCurvedList"/>
    <dgm:cxn modelId="{2AB99B6D-C270-4846-A662-C09C800369C4}" type="presParOf" srcId="{D3B7DA93-FDAE-4B5C-922C-3FB05FC22AF1}" destId="{14C8C520-5B23-48AB-ADBB-8D41286C7A91}" srcOrd="0" destOrd="0" presId="urn:microsoft.com/office/officeart/2008/layout/VerticalCurvedList"/>
    <dgm:cxn modelId="{07648D7A-2D89-47AB-8592-2E5876D6FBE5}" type="presParOf" srcId="{86181B90-6CFF-4CBD-929C-588009A1CAFB}" destId="{A4511DEB-CE4D-49D0-8240-46D8FFE9DE97}" srcOrd="13" destOrd="0" presId="urn:microsoft.com/office/officeart/2008/layout/VerticalCurvedList"/>
    <dgm:cxn modelId="{DD582D13-E030-4A17-89B1-76FB1DD735AA}" type="presParOf" srcId="{86181B90-6CFF-4CBD-929C-588009A1CAFB}" destId="{B638A421-2495-4E64-B610-49A58119CAA1}" srcOrd="14" destOrd="0" presId="urn:microsoft.com/office/officeart/2008/layout/VerticalCurvedList"/>
    <dgm:cxn modelId="{CE07E02F-F0DB-4C09-91A9-331C7472A5EF}" type="presParOf" srcId="{B638A421-2495-4E64-B610-49A58119CAA1}" destId="{C3FEA13F-8BE1-4A5C-97CC-30ACFDB2FD9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52E5C-ECE5-46DE-A0C7-009FD5FEE3E5}">
      <dsp:nvSpPr>
        <dsp:cNvPr id="0" name=""/>
        <dsp:cNvSpPr/>
      </dsp:nvSpPr>
      <dsp:spPr>
        <a:xfrm>
          <a:off x="-5143278" y="-788184"/>
          <a:ext cx="6127442" cy="6127442"/>
        </a:xfrm>
        <a:prstGeom prst="blockArc">
          <a:avLst>
            <a:gd name="adj1" fmla="val 18900000"/>
            <a:gd name="adj2" fmla="val 2700000"/>
            <a:gd name="adj3" fmla="val 3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0B826-3BE3-4648-9A47-BF8401C2C22A}">
      <dsp:nvSpPr>
        <dsp:cNvPr id="0" name=""/>
        <dsp:cNvSpPr/>
      </dsp:nvSpPr>
      <dsp:spPr>
        <a:xfrm>
          <a:off x="319257" y="206891"/>
          <a:ext cx="6602589" cy="413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29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Advanced Facial Esthetic Therapies and Adjunctive Considerations</a:t>
          </a:r>
          <a:endParaRPr lang="en-CA" sz="1800" kern="1200" dirty="0">
            <a:solidFill>
              <a:schemeClr val="bg1"/>
            </a:solidFill>
          </a:endParaRPr>
        </a:p>
      </dsp:txBody>
      <dsp:txXfrm>
        <a:off x="319257" y="206891"/>
        <a:ext cx="6602589" cy="413601"/>
      </dsp:txXfrm>
    </dsp:sp>
    <dsp:sp modelId="{6E5A6AB6-6A87-4EBD-81EF-3F5E9DC049AF}">
      <dsp:nvSpPr>
        <dsp:cNvPr id="0" name=""/>
        <dsp:cNvSpPr/>
      </dsp:nvSpPr>
      <dsp:spPr>
        <a:xfrm>
          <a:off x="60756" y="155191"/>
          <a:ext cx="517001" cy="5170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6CF78E-C9D8-4B8C-B725-7B7F0D7466A0}">
      <dsp:nvSpPr>
        <dsp:cNvPr id="0" name=""/>
        <dsp:cNvSpPr/>
      </dsp:nvSpPr>
      <dsp:spPr>
        <a:xfrm>
          <a:off x="693811" y="827658"/>
          <a:ext cx="6228036" cy="413601"/>
        </a:xfrm>
        <a:prstGeom prst="rect">
          <a:avLst/>
        </a:prstGeom>
        <a:solidFill>
          <a:srgbClr val="A99A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29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CDSS Long Term Care Resident Guidelines</a:t>
          </a:r>
          <a:endParaRPr lang="en-CA" sz="1800" kern="1200" dirty="0">
            <a:solidFill>
              <a:schemeClr val="bg1"/>
            </a:solidFill>
          </a:endParaRPr>
        </a:p>
      </dsp:txBody>
      <dsp:txXfrm>
        <a:off x="693811" y="827658"/>
        <a:ext cx="6228036" cy="413601"/>
      </dsp:txXfrm>
    </dsp:sp>
    <dsp:sp modelId="{71A4D642-4941-4216-ACF8-BEBD60ECE020}">
      <dsp:nvSpPr>
        <dsp:cNvPr id="0" name=""/>
        <dsp:cNvSpPr/>
      </dsp:nvSpPr>
      <dsp:spPr>
        <a:xfrm>
          <a:off x="435310" y="775957"/>
          <a:ext cx="517001" cy="5170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1D3C3-520A-4138-8A03-93569E4989C8}">
      <dsp:nvSpPr>
        <dsp:cNvPr id="0" name=""/>
        <dsp:cNvSpPr/>
      </dsp:nvSpPr>
      <dsp:spPr>
        <a:xfrm>
          <a:off x="899064" y="1447969"/>
          <a:ext cx="6022782" cy="413601"/>
        </a:xfrm>
        <a:prstGeom prst="rect">
          <a:avLst/>
        </a:prstGeom>
        <a:solidFill>
          <a:srgbClr val="585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29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CDSS Sedation and General Anesthesia Standard</a:t>
          </a:r>
          <a:endParaRPr lang="en-CA" sz="1800" kern="1200" dirty="0">
            <a:solidFill>
              <a:schemeClr val="bg1"/>
            </a:solidFill>
          </a:endParaRPr>
        </a:p>
      </dsp:txBody>
      <dsp:txXfrm>
        <a:off x="899064" y="1447969"/>
        <a:ext cx="6022782" cy="413601"/>
      </dsp:txXfrm>
    </dsp:sp>
    <dsp:sp modelId="{A9894B9E-F04A-4109-B519-F9C5C61ADDBF}">
      <dsp:nvSpPr>
        <dsp:cNvPr id="0" name=""/>
        <dsp:cNvSpPr/>
      </dsp:nvSpPr>
      <dsp:spPr>
        <a:xfrm>
          <a:off x="640563" y="1396269"/>
          <a:ext cx="517001" cy="5170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DB52E-5F43-49B2-B5C2-DBE23C4C1CA2}">
      <dsp:nvSpPr>
        <dsp:cNvPr id="0" name=""/>
        <dsp:cNvSpPr/>
      </dsp:nvSpPr>
      <dsp:spPr>
        <a:xfrm>
          <a:off x="964599" y="2068735"/>
          <a:ext cx="5957247" cy="413601"/>
        </a:xfrm>
        <a:prstGeom prst="rect">
          <a:avLst/>
        </a:prstGeom>
        <a:solidFill>
          <a:srgbClr val="0258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296" tIns="45720" rIns="45720" bIns="45720" numCol="1" spcCol="1270" anchor="ctr" anchorCtr="0">
          <a:noAutofit/>
        </a:bodyPr>
        <a:lstStyle/>
        <a:p>
          <a:pPr marL="0" lvl="0" indent="0" algn="l" defTabSz="800100">
            <a:lnSpc>
              <a:spcPct val="90000"/>
            </a:lnSpc>
            <a:spcBef>
              <a:spcPct val="0"/>
            </a:spcBef>
            <a:spcAft>
              <a:spcPct val="35000"/>
            </a:spcAft>
            <a:buNone/>
          </a:pPr>
          <a:r>
            <a:rPr lang="en-CA" sz="1800" kern="1200" dirty="0">
              <a:solidFill>
                <a:schemeClr val="bg1"/>
              </a:solidFill>
            </a:rPr>
            <a:t>Continuing Education Policy </a:t>
          </a:r>
        </a:p>
      </dsp:txBody>
      <dsp:txXfrm>
        <a:off x="964599" y="2068735"/>
        <a:ext cx="5957247" cy="413601"/>
      </dsp:txXfrm>
    </dsp:sp>
    <dsp:sp modelId="{DB9F43A3-514B-4870-905A-AF58BA314BC1}">
      <dsp:nvSpPr>
        <dsp:cNvPr id="0" name=""/>
        <dsp:cNvSpPr/>
      </dsp:nvSpPr>
      <dsp:spPr>
        <a:xfrm>
          <a:off x="706098" y="2017035"/>
          <a:ext cx="517001" cy="5170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D7E0AD-C991-491E-8FD7-42AE8D8E07EC}">
      <dsp:nvSpPr>
        <dsp:cNvPr id="0" name=""/>
        <dsp:cNvSpPr/>
      </dsp:nvSpPr>
      <dsp:spPr>
        <a:xfrm>
          <a:off x="899064" y="2689502"/>
          <a:ext cx="6022782" cy="413601"/>
        </a:xfrm>
        <a:prstGeom prst="rect">
          <a:avLst/>
        </a:prstGeom>
        <a:solidFill>
          <a:srgbClr val="A99A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296" tIns="45720" rIns="45720" bIns="45720" numCol="1" spcCol="1270" anchor="ctr" anchorCtr="0">
          <a:noAutofit/>
        </a:bodyPr>
        <a:lstStyle/>
        <a:p>
          <a:pPr marL="0" lvl="0" indent="0" algn="l" defTabSz="800100">
            <a:lnSpc>
              <a:spcPct val="90000"/>
            </a:lnSpc>
            <a:spcBef>
              <a:spcPct val="0"/>
            </a:spcBef>
            <a:spcAft>
              <a:spcPct val="35000"/>
            </a:spcAft>
            <a:buNone/>
          </a:pPr>
          <a:r>
            <a:rPr lang="en-CA" sz="1800" kern="1200" dirty="0">
              <a:solidFill>
                <a:schemeClr val="bg1"/>
              </a:solidFill>
            </a:rPr>
            <a:t>Infection Prevention &amp; Control Standard </a:t>
          </a:r>
        </a:p>
      </dsp:txBody>
      <dsp:txXfrm>
        <a:off x="899064" y="2689502"/>
        <a:ext cx="6022782" cy="413601"/>
      </dsp:txXfrm>
    </dsp:sp>
    <dsp:sp modelId="{D4576914-3052-4C51-A677-0FC536472E53}">
      <dsp:nvSpPr>
        <dsp:cNvPr id="0" name=""/>
        <dsp:cNvSpPr/>
      </dsp:nvSpPr>
      <dsp:spPr>
        <a:xfrm>
          <a:off x="640563" y="2637801"/>
          <a:ext cx="517001" cy="5170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4D2B57-A553-44F0-B5F7-C66DC10230FF}">
      <dsp:nvSpPr>
        <dsp:cNvPr id="0" name=""/>
        <dsp:cNvSpPr/>
      </dsp:nvSpPr>
      <dsp:spPr>
        <a:xfrm>
          <a:off x="693811" y="3309813"/>
          <a:ext cx="6228036" cy="413601"/>
        </a:xfrm>
        <a:prstGeom prst="rect">
          <a:avLst/>
        </a:prstGeom>
        <a:solidFill>
          <a:srgbClr val="585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296" tIns="45720" rIns="45720" bIns="45720" numCol="1" spcCol="1270" anchor="ctr" anchorCtr="0">
          <a:noAutofit/>
        </a:bodyPr>
        <a:lstStyle/>
        <a:p>
          <a:pPr marL="0" lvl="0" indent="0" algn="l" defTabSz="800100">
            <a:lnSpc>
              <a:spcPct val="90000"/>
            </a:lnSpc>
            <a:spcBef>
              <a:spcPct val="0"/>
            </a:spcBef>
            <a:spcAft>
              <a:spcPct val="35000"/>
            </a:spcAft>
            <a:buNone/>
          </a:pPr>
          <a:r>
            <a:rPr lang="en-CA" sz="1800" kern="1200" dirty="0">
              <a:solidFill>
                <a:schemeClr val="bg1"/>
              </a:solidFill>
            </a:rPr>
            <a:t>Criminal Record Check Policy </a:t>
          </a:r>
        </a:p>
      </dsp:txBody>
      <dsp:txXfrm>
        <a:off x="693811" y="3309813"/>
        <a:ext cx="6228036" cy="413601"/>
      </dsp:txXfrm>
    </dsp:sp>
    <dsp:sp modelId="{14C8C520-5B23-48AB-ADBB-8D41286C7A91}">
      <dsp:nvSpPr>
        <dsp:cNvPr id="0" name=""/>
        <dsp:cNvSpPr/>
      </dsp:nvSpPr>
      <dsp:spPr>
        <a:xfrm>
          <a:off x="435310" y="3258113"/>
          <a:ext cx="517001" cy="5170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511DEB-CE4D-49D0-8240-46D8FFE9DE97}">
      <dsp:nvSpPr>
        <dsp:cNvPr id="0" name=""/>
        <dsp:cNvSpPr/>
      </dsp:nvSpPr>
      <dsp:spPr>
        <a:xfrm>
          <a:off x="319257" y="3930579"/>
          <a:ext cx="6602589" cy="413601"/>
        </a:xfrm>
        <a:prstGeom prst="rect">
          <a:avLst/>
        </a:prstGeom>
        <a:solidFill>
          <a:srgbClr val="0258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296" tIns="45720" rIns="45720" bIns="45720" numCol="1" spcCol="1270" anchor="ctr" anchorCtr="0">
          <a:noAutofit/>
        </a:bodyPr>
        <a:lstStyle/>
        <a:p>
          <a:pPr marL="0" lvl="0" indent="0" algn="l" defTabSz="800100">
            <a:lnSpc>
              <a:spcPct val="90000"/>
            </a:lnSpc>
            <a:spcBef>
              <a:spcPct val="0"/>
            </a:spcBef>
            <a:spcAft>
              <a:spcPct val="35000"/>
            </a:spcAft>
            <a:buNone/>
          </a:pPr>
          <a:r>
            <a:rPr lang="en-CA" sz="1800" kern="1200" dirty="0">
              <a:solidFill>
                <a:schemeClr val="bg1"/>
              </a:solidFill>
            </a:rPr>
            <a:t>Radiation and Imaging Standard </a:t>
          </a:r>
        </a:p>
      </dsp:txBody>
      <dsp:txXfrm>
        <a:off x="319257" y="3930579"/>
        <a:ext cx="6602589" cy="413601"/>
      </dsp:txXfrm>
    </dsp:sp>
    <dsp:sp modelId="{C3FEA13F-8BE1-4A5C-97CC-30ACFDB2FD91}">
      <dsp:nvSpPr>
        <dsp:cNvPr id="0" name=""/>
        <dsp:cNvSpPr/>
      </dsp:nvSpPr>
      <dsp:spPr>
        <a:xfrm>
          <a:off x="60756" y="3878879"/>
          <a:ext cx="517001" cy="5170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A623B-D739-4D88-922F-C8C41BE14F9C}" type="datetimeFigureOut">
              <a:rPr lang="en-CA" smtClean="0"/>
              <a:t>2024-03-22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F2DBD-4FA0-47A1-9601-6DC0140B1C79}" type="slidenum">
              <a:rPr lang="en-CA" smtClean="0"/>
              <a:t>‹#›</a:t>
            </a:fld>
            <a:endParaRPr lang="en-CA"/>
          </a:p>
        </p:txBody>
      </p:sp>
    </p:spTree>
    <p:extLst>
      <p:ext uri="{BB962C8B-B14F-4D97-AF65-F5344CB8AC3E}">
        <p14:creationId xmlns:p14="http://schemas.microsoft.com/office/powerpoint/2010/main" val="43180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068E-43A7-4667-AC2F-062B4A4E1622}"/>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8B6C53E4-F7FB-4DCC-866B-BEA759E85A00}"/>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6702430-0E36-427A-9D5D-BD56DB5122A7}"/>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5" name="Footer Placeholder 4">
            <a:extLst>
              <a:ext uri="{FF2B5EF4-FFF2-40B4-BE49-F238E27FC236}">
                <a16:creationId xmlns:a16="http://schemas.microsoft.com/office/drawing/2014/main" id="{4C669BCF-A9E5-4B30-A6A4-83F82BA6CD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538CDF-9554-4B6C-99BD-D754D93D2876}"/>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22878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DEAE-8708-483B-8111-427807B437C9}"/>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95F00EDB-3664-4819-BE6F-5AF3FA303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1D38E-4697-4EE8-9561-A374D9CED733}"/>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5" name="Footer Placeholder 4">
            <a:extLst>
              <a:ext uri="{FF2B5EF4-FFF2-40B4-BE49-F238E27FC236}">
                <a16:creationId xmlns:a16="http://schemas.microsoft.com/office/drawing/2014/main" id="{01446F41-98AF-4B2E-B97F-E454D5E5B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217975-8E6E-4AA7-A248-0FF6DBEC3438}"/>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286285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47601-E3B8-49E5-9347-4255693887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A2974-FE08-45AB-ACBC-35085451FC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7C2C5-19C0-4891-8527-573EE850F13E}"/>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5" name="Footer Placeholder 4">
            <a:extLst>
              <a:ext uri="{FF2B5EF4-FFF2-40B4-BE49-F238E27FC236}">
                <a16:creationId xmlns:a16="http://schemas.microsoft.com/office/drawing/2014/main" id="{E5FCC852-0F88-4567-8DCE-42F68ED03B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7333E2-2CF9-4CC5-8245-FA0C8851E304}"/>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1735252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E0F5-9A61-48B1-8DCA-EA85BF077902}"/>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5E4F2DB-4631-4858-908B-D901D294517A}"/>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7CB7F4-2980-44D3-BF93-41AB767B4654}"/>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5" name="Footer Placeholder 4">
            <a:extLst>
              <a:ext uri="{FF2B5EF4-FFF2-40B4-BE49-F238E27FC236}">
                <a16:creationId xmlns:a16="http://schemas.microsoft.com/office/drawing/2014/main" id="{F2F38B57-0BB5-458E-AFDC-D600C3A8A3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4DBBE3-C0FF-4122-B17A-6F89C2A3DE3F}"/>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17469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CB4C-FE98-4F11-9DD4-664F1DBEF321}"/>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A1C1BD7-0FE7-4891-8551-FD9A95AF0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C6A52-C10C-4334-8A14-966142C88855}"/>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5" name="Footer Placeholder 4">
            <a:extLst>
              <a:ext uri="{FF2B5EF4-FFF2-40B4-BE49-F238E27FC236}">
                <a16:creationId xmlns:a16="http://schemas.microsoft.com/office/drawing/2014/main" id="{E565833E-4455-4C59-A9F6-F6D1926ADD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CDA7B5-A2B6-487C-B69E-008B43478426}"/>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127503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0F96-5BAB-4606-93F8-6EEF263B33E3}"/>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CDEF4B77-449D-4915-915B-72E30C713DBF}"/>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802527D-3361-4C8A-8975-DA2FD28EF05F}"/>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5" name="Footer Placeholder 4">
            <a:extLst>
              <a:ext uri="{FF2B5EF4-FFF2-40B4-BE49-F238E27FC236}">
                <a16:creationId xmlns:a16="http://schemas.microsoft.com/office/drawing/2014/main" id="{21C92DEA-3980-41E7-A118-6AC20BE16F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8E3E0A-619F-4262-BAEC-02675DE9E5C0}"/>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57914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5013-C175-4A22-970E-F09415A933C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48B6A74-1625-45D7-9A52-2B783433C1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0BC999-09D8-4614-AB13-3EF620347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5AFEB4-3E31-458D-96BD-B2E8587891AE}"/>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6" name="Footer Placeholder 5">
            <a:extLst>
              <a:ext uri="{FF2B5EF4-FFF2-40B4-BE49-F238E27FC236}">
                <a16:creationId xmlns:a16="http://schemas.microsoft.com/office/drawing/2014/main" id="{524E18D3-A078-46F3-8AC7-93113805E8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D6C644-39A2-402D-B2BD-CC31A1B2E46D}"/>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50877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7A5C-8883-4480-B78E-757B96FB05BE}"/>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5453134-B334-401F-8429-9CDC196129E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7063DC-BF2E-4987-BDA7-2F27A0F59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EAE155-AD6A-479F-8CEE-B62653B74D70}"/>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9FF956B-98BC-45A9-BAC8-DADB644D86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ECA88-7E7F-4CDA-9945-524B3B99DE3D}"/>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8" name="Footer Placeholder 7">
            <a:extLst>
              <a:ext uri="{FF2B5EF4-FFF2-40B4-BE49-F238E27FC236}">
                <a16:creationId xmlns:a16="http://schemas.microsoft.com/office/drawing/2014/main" id="{241B4FA5-EC72-4B3A-8AC0-9186911EF4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9D76DB-6006-4D62-8A8A-453BD47FD22B}"/>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898695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CC12-17D6-4B62-B89D-9BF136D5A9AA}"/>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656189D-E4A7-4540-AD39-1406FE58D00A}"/>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4" name="Footer Placeholder 3">
            <a:extLst>
              <a:ext uri="{FF2B5EF4-FFF2-40B4-BE49-F238E27FC236}">
                <a16:creationId xmlns:a16="http://schemas.microsoft.com/office/drawing/2014/main" id="{7DCFEA43-C76D-4685-B0CD-FACB6E38FC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EF7CE7B-18D5-4285-8D5D-9D23691051CB}"/>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815271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BDF98-1F34-44C7-BA16-F93F73992FAE}"/>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3" name="Footer Placeholder 2">
            <a:extLst>
              <a:ext uri="{FF2B5EF4-FFF2-40B4-BE49-F238E27FC236}">
                <a16:creationId xmlns:a16="http://schemas.microsoft.com/office/drawing/2014/main" id="{A64807DA-369A-4A33-96B7-EAA5F2337B5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5D9B89-F1A9-4C4A-9826-9D1223C20BD7}"/>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617168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1968-D85B-4A88-A22A-6B949A459225}"/>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66393A4-2AE0-4882-8F81-8F2084FCB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6224D-FA47-40C3-8CC4-5585DF8D051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B25B53-FADC-4BBF-A624-38D3904353D7}"/>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6" name="Footer Placeholder 5">
            <a:extLst>
              <a:ext uri="{FF2B5EF4-FFF2-40B4-BE49-F238E27FC236}">
                <a16:creationId xmlns:a16="http://schemas.microsoft.com/office/drawing/2014/main" id="{A5947E6B-4A2C-459A-BF06-F4F757E7C5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A51CAE-1537-42CC-BCBB-B750215360CC}"/>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63629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E2E4-80C8-4E4D-9A91-6A70932D48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7F6E1-6A5E-4DE7-8519-E0EBE8B40A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F4641-F3DA-4671-934B-503CDC972017}"/>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5" name="Footer Placeholder 4">
            <a:extLst>
              <a:ext uri="{FF2B5EF4-FFF2-40B4-BE49-F238E27FC236}">
                <a16:creationId xmlns:a16="http://schemas.microsoft.com/office/drawing/2014/main" id="{1BEDD10C-1B27-45A4-A0A7-4341444055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F20A2C-B8C7-46BC-A3BC-239065B0933C}"/>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3084924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C7C5-C791-43E5-9CFE-91EE50351545}"/>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CAAD8145-FB57-407B-91B2-8A5F79983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CFF687C-ECBE-439F-B3EE-369B9C6EDA3F}"/>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768DCC1-91EF-4AF9-9703-0E22592C8D85}"/>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6" name="Footer Placeholder 5">
            <a:extLst>
              <a:ext uri="{FF2B5EF4-FFF2-40B4-BE49-F238E27FC236}">
                <a16:creationId xmlns:a16="http://schemas.microsoft.com/office/drawing/2014/main" id="{FC891B09-AEA1-4416-AF9E-3DACA00CEF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A2F0BA-E84F-48D6-A2D1-0C4C216B2C75}"/>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80313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9DC7-4CCD-4845-A18E-E064C727DF86}"/>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9DF145E4-5910-482E-996D-AB834628BA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196CD-A1B6-4004-AED0-4804C4359F81}"/>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5" name="Footer Placeholder 4">
            <a:extLst>
              <a:ext uri="{FF2B5EF4-FFF2-40B4-BE49-F238E27FC236}">
                <a16:creationId xmlns:a16="http://schemas.microsoft.com/office/drawing/2014/main" id="{96F5A503-5A67-49D9-8333-3ECE0291E2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C7453-FEDB-4AA9-83EF-C7D062F6696A}"/>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214760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B47CE6-B278-40D4-810E-31F369E76D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C48455-A089-4FC9-8418-DEDC66516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0ED0C-A834-4AA8-BB61-A8BB59838A36}"/>
              </a:ext>
            </a:extLst>
          </p:cNvPr>
          <p:cNvSpPr>
            <a:spLocks noGrp="1"/>
          </p:cNvSpPr>
          <p:nvPr>
            <p:ph type="dt" sz="half" idx="10"/>
          </p:nvPr>
        </p:nvSpPr>
        <p:spPr/>
        <p:txBody>
          <a:bodyPr/>
          <a:lstStyle/>
          <a:p>
            <a:fld id="{E3511583-DC4D-4A5F-B778-9A45C357EA51}" type="datetimeFigureOut">
              <a:rPr lang="en-US" smtClean="0"/>
              <a:t>3/22/2024</a:t>
            </a:fld>
            <a:endParaRPr lang="en-US" dirty="0"/>
          </a:p>
        </p:txBody>
      </p:sp>
      <p:sp>
        <p:nvSpPr>
          <p:cNvPr id="5" name="Footer Placeholder 4">
            <a:extLst>
              <a:ext uri="{FF2B5EF4-FFF2-40B4-BE49-F238E27FC236}">
                <a16:creationId xmlns:a16="http://schemas.microsoft.com/office/drawing/2014/main" id="{934A1EE7-0296-4C18-83EF-964530E0D3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2500EE-AEBB-4A93-B2C7-323D24EC175C}"/>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982029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1DBC-E738-4AC0-A364-FD62A4EE4D01}"/>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D64CE41-7132-4343-8AFF-3A84DD74BB87}"/>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40B68A8-910D-4BD5-BA3C-CE54D7E0CAF2}"/>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5" name="Footer Placeholder 4">
            <a:extLst>
              <a:ext uri="{FF2B5EF4-FFF2-40B4-BE49-F238E27FC236}">
                <a16:creationId xmlns:a16="http://schemas.microsoft.com/office/drawing/2014/main" id="{CD9B5A18-13D4-4A14-8BDD-E135801974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20C2DF-650D-4EC2-859F-7F46FEF3CB30}"/>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519908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A072-7A7D-48C6-B1AD-B7DD659ADAC7}"/>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5EB6FC4-3754-4A22-9B94-0841040FD2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04337-ABDF-4152-8CFA-DBEEE92F795C}"/>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5" name="Footer Placeholder 4">
            <a:extLst>
              <a:ext uri="{FF2B5EF4-FFF2-40B4-BE49-F238E27FC236}">
                <a16:creationId xmlns:a16="http://schemas.microsoft.com/office/drawing/2014/main" id="{44E792AF-10A5-4A73-802B-37852C4BD5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E6A730-768E-4857-BA2D-BEBC4B62FA81}"/>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246403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46E-616A-45A2-941F-362995261978}"/>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590DE18-DB89-403E-8A4C-6BA0934298BE}"/>
              </a:ext>
            </a:extLst>
          </p:cNvPr>
          <p:cNvSpPr>
            <a:spLocks noGrp="1"/>
          </p:cNvSpPr>
          <p:nvPr>
            <p:ph type="body" idx="1" hasCustomPrompt="1"/>
          </p:nvPr>
        </p:nvSpPr>
        <p:spPr>
          <a:xfrm>
            <a:off x="831850" y="4589463"/>
            <a:ext cx="10515600" cy="1500187"/>
          </a:xfrm>
        </p:spPr>
        <p:txBody>
          <a:bodyPr/>
          <a:lstStyle>
            <a:lvl1pPr marL="0" indent="0">
              <a:buNone/>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E5D9E98-5080-4FC0-A2B2-F62822386116}"/>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5" name="Footer Placeholder 4">
            <a:extLst>
              <a:ext uri="{FF2B5EF4-FFF2-40B4-BE49-F238E27FC236}">
                <a16:creationId xmlns:a16="http://schemas.microsoft.com/office/drawing/2014/main" id="{5C8D4AC6-F9C1-4A4E-BD5E-61CE10682E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D3E40B-3F72-42E7-94C7-DC8D50BB11EF}"/>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3814371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BCF2-72C2-46CA-AF67-5E065B5F4864}"/>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673B47A-3125-4D48-9FAA-B4E8C0D1EE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65B36D-B921-426E-BE58-AF45B1AFAA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D5677-7DA4-4592-9D57-0B4C3A6D9AB7}"/>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6" name="Footer Placeholder 5">
            <a:extLst>
              <a:ext uri="{FF2B5EF4-FFF2-40B4-BE49-F238E27FC236}">
                <a16:creationId xmlns:a16="http://schemas.microsoft.com/office/drawing/2014/main" id="{940A4441-86B0-4D1D-ADA7-3C3027BB89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4B19E5-DB51-4096-B7E6-996255EF4621}"/>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144064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C088-9350-45AD-B7F0-BFDBD6A9AC0D}"/>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D84F3C0-13F4-49D7-B20E-A57E0B5AC932}"/>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D9065-0457-4B6F-9563-022B47FBC9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54CB38-0584-4779-A6A8-8A69E53778CB}"/>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B2318F5-B192-4983-9774-7B80F6758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51B11-D6B9-4B39-BC57-5CBBD4FCB321}"/>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8" name="Footer Placeholder 7">
            <a:extLst>
              <a:ext uri="{FF2B5EF4-FFF2-40B4-BE49-F238E27FC236}">
                <a16:creationId xmlns:a16="http://schemas.microsoft.com/office/drawing/2014/main" id="{5C80A530-9C1D-4ECF-A151-C92660E8E72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1D2689-59B1-4C18-9950-9D8D674B10F1}"/>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2176587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8A02-7A29-4D5F-BF78-97D7EF9E42B9}"/>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F9E4A32-4F5A-4A34-A34D-9BEDFB6E9FE1}"/>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4" name="Footer Placeholder 3">
            <a:extLst>
              <a:ext uri="{FF2B5EF4-FFF2-40B4-BE49-F238E27FC236}">
                <a16:creationId xmlns:a16="http://schemas.microsoft.com/office/drawing/2014/main" id="{2EC3990C-C22C-4B5E-94F2-E29B40D40A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35821A-EC60-43CA-8AF0-09FE49F4E3FA}"/>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2981403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72F7B7-F5E4-4CB0-B3B0-6742C2E78325}"/>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3" name="Footer Placeholder 2">
            <a:extLst>
              <a:ext uri="{FF2B5EF4-FFF2-40B4-BE49-F238E27FC236}">
                <a16:creationId xmlns:a16="http://schemas.microsoft.com/office/drawing/2014/main" id="{EF435BD6-9E91-4B91-BD75-31CA891AB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DAEB123-A1C3-44C8-BDB8-4DFA2C43AAA2}"/>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381150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D818-CA53-49BC-9132-B2A9AFC6A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A53203-0C7C-439B-80D2-F14F2D66556F}"/>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9A100-EEAC-4CB4-ADA6-7E3919AC43A5}"/>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5" name="Footer Placeholder 4">
            <a:extLst>
              <a:ext uri="{FF2B5EF4-FFF2-40B4-BE49-F238E27FC236}">
                <a16:creationId xmlns:a16="http://schemas.microsoft.com/office/drawing/2014/main" id="{7C8586A0-0AA5-4DE9-84EB-96F0AABB83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852DE4-F9AC-4E52-9B5F-11E06657D53A}"/>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2618066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93A2-F396-4EC7-8D4B-2D5DE583D77C}"/>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F70CFBC-6A0E-48B1-91DF-D35796E1A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2A76A-392B-4FBB-AEBB-19130A179754}"/>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ACAA4F2-C85B-4F75-A876-3CB50863FC2E}"/>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6" name="Footer Placeholder 5">
            <a:extLst>
              <a:ext uri="{FF2B5EF4-FFF2-40B4-BE49-F238E27FC236}">
                <a16:creationId xmlns:a16="http://schemas.microsoft.com/office/drawing/2014/main" id="{86817A90-20C5-489F-8A4A-7864F6D0E5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F5D857-53A7-4CF5-89C1-984EAFD65380}"/>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3894947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09F9-F400-4971-B447-92342667D0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A5A3ACB-4542-47D5-84F5-682CCD52E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CD6721-0B76-49DC-A29B-8CB5DF8CDCF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27C3C56-DA9E-49DF-A955-9C370CC4B00C}"/>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6" name="Footer Placeholder 5">
            <a:extLst>
              <a:ext uri="{FF2B5EF4-FFF2-40B4-BE49-F238E27FC236}">
                <a16:creationId xmlns:a16="http://schemas.microsoft.com/office/drawing/2014/main" id="{9DDECFEE-C9F1-4DCB-B120-7370428439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15F573-016E-47D1-B985-555AC29F46DD}"/>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2477118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E268-646E-42C1-8E71-D6BD964B71C1}"/>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C89F7AC-A1F2-493E-ACA2-B37CC6F3C8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B6FAF-5EAF-4E8C-99F2-5CE037D6CEF8}"/>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5" name="Footer Placeholder 4">
            <a:extLst>
              <a:ext uri="{FF2B5EF4-FFF2-40B4-BE49-F238E27FC236}">
                <a16:creationId xmlns:a16="http://schemas.microsoft.com/office/drawing/2014/main" id="{D0A77A69-57FD-4BA5-80FB-4BECCD0CBB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75061C-9E54-434F-9AE8-224CBF73AC55}"/>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3663200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42CBB2-C79D-476A-9BA7-F75E036652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6A0C14-708D-46A5-BFC2-367D3AB93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3D5F7-1916-4261-9A62-798BA4E5067A}"/>
              </a:ext>
            </a:extLst>
          </p:cNvPr>
          <p:cNvSpPr>
            <a:spLocks noGrp="1"/>
          </p:cNvSpPr>
          <p:nvPr>
            <p:ph type="dt" sz="half" idx="10"/>
          </p:nvPr>
        </p:nvSpPr>
        <p:spPr/>
        <p:txBody>
          <a:bodyPr/>
          <a:lstStyle/>
          <a:p>
            <a:fld id="{A0259653-B9D9-4BDE-A154-7801D13BC941}" type="datetimeFigureOut">
              <a:rPr lang="en-US" smtClean="0"/>
              <a:t>3/22/2024</a:t>
            </a:fld>
            <a:endParaRPr lang="en-US" dirty="0"/>
          </a:p>
        </p:txBody>
      </p:sp>
      <p:sp>
        <p:nvSpPr>
          <p:cNvPr id="5" name="Footer Placeholder 4">
            <a:extLst>
              <a:ext uri="{FF2B5EF4-FFF2-40B4-BE49-F238E27FC236}">
                <a16:creationId xmlns:a16="http://schemas.microsoft.com/office/drawing/2014/main" id="{AE39C965-6A23-407A-A88B-14F0C09933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97C24-72A0-42D1-8292-EA0D5847684E}"/>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424079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C60F-00BD-48CB-94E7-2396098B29B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724F06-84BB-4479-A04E-889AC1DCD0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87C52-62E4-41B8-B062-8053E3817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450AFC-6BC2-46FC-9654-F8A9D40E2B98}"/>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6" name="Footer Placeholder 5">
            <a:extLst>
              <a:ext uri="{FF2B5EF4-FFF2-40B4-BE49-F238E27FC236}">
                <a16:creationId xmlns:a16="http://schemas.microsoft.com/office/drawing/2014/main" id="{9FE3BC78-92E1-4059-9EB9-A02B5A8E15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821DA7-F146-4B31-97A5-584A86D8B4E0}"/>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19457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B724-36CB-4F1B-AAAB-14C20C7F8044}"/>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E370379-928A-4D73-A50B-5068768BBA8C}"/>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79E3EB0-15B9-41B5-BDFE-4028765B47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72193-A212-40C0-8833-5CE75F332317}"/>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547680D-1DFC-4B83-A88E-2B08A894B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8A21A2-136E-4521-A895-0FB844F9C00A}"/>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8" name="Footer Placeholder 7">
            <a:extLst>
              <a:ext uri="{FF2B5EF4-FFF2-40B4-BE49-F238E27FC236}">
                <a16:creationId xmlns:a16="http://schemas.microsoft.com/office/drawing/2014/main" id="{77A92F94-3126-4D16-B2FD-9CA552FAF4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6B16ED-E044-4290-BF3E-54E38700C8C8}"/>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87701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5B8E-7E39-4FF7-9FB3-7ACC409B32F3}"/>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1D555516-AD27-4DB1-BE3C-45E90AE695E5}"/>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4" name="Footer Placeholder 3">
            <a:extLst>
              <a:ext uri="{FF2B5EF4-FFF2-40B4-BE49-F238E27FC236}">
                <a16:creationId xmlns:a16="http://schemas.microsoft.com/office/drawing/2014/main" id="{EFA44411-1B4F-4D6E-9B3E-32AAFA7CB7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88E71D-D8A2-4625-B74B-08FA67B70E20}"/>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188363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E4F40-A011-48B8-9D28-0C6D0CE4A73C}"/>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3" name="Footer Placeholder 2">
            <a:extLst>
              <a:ext uri="{FF2B5EF4-FFF2-40B4-BE49-F238E27FC236}">
                <a16:creationId xmlns:a16="http://schemas.microsoft.com/office/drawing/2014/main" id="{ACD8B815-3DC6-4E4F-B342-FF359F24E1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528AC0-D4AB-4237-AC84-05A1BEB1A99E}"/>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372107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AFB9-8EBD-47F5-84A5-BEF28CDBAF52}"/>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9A771FF-DAC1-48FD-ACCB-CE1654255D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ED1FD6-C690-47DC-B95F-4154E012FE3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689AFC3-37C0-4A34-BD79-B3C3E4674573}"/>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6" name="Footer Placeholder 5">
            <a:extLst>
              <a:ext uri="{FF2B5EF4-FFF2-40B4-BE49-F238E27FC236}">
                <a16:creationId xmlns:a16="http://schemas.microsoft.com/office/drawing/2014/main" id="{8404CEE6-4616-42B4-A0E1-293180AD89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200529-DBC2-4298-967B-0F041E968BA1}"/>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294792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72A1-06DF-4D0D-BBBF-19E7E7FFE071}"/>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4E5C094-2F3D-4F51-A9F5-BBE7630B3D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BC0041-D1EB-4D26-80B6-961CACFE268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3FB5F26-C429-4240-9133-D9ABF90A166F}"/>
              </a:ext>
            </a:extLst>
          </p:cNvPr>
          <p:cNvSpPr>
            <a:spLocks noGrp="1"/>
          </p:cNvSpPr>
          <p:nvPr>
            <p:ph type="dt" sz="half" idx="10"/>
          </p:nvPr>
        </p:nvSpPr>
        <p:spPr/>
        <p:txBody>
          <a:bodyPr/>
          <a:lstStyle/>
          <a:p>
            <a:fld id="{E4CED92E-474E-4364-9A05-37A21322AE60}" type="datetimeFigureOut">
              <a:rPr lang="en-US" smtClean="0"/>
              <a:t>3/22/2024</a:t>
            </a:fld>
            <a:endParaRPr lang="en-US" dirty="0"/>
          </a:p>
        </p:txBody>
      </p:sp>
      <p:sp>
        <p:nvSpPr>
          <p:cNvPr id="6" name="Footer Placeholder 5">
            <a:extLst>
              <a:ext uri="{FF2B5EF4-FFF2-40B4-BE49-F238E27FC236}">
                <a16:creationId xmlns:a16="http://schemas.microsoft.com/office/drawing/2014/main" id="{6BDE00EE-B8C6-4ACC-A898-8E5A9C7378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16840E-59D5-4E99-A2D1-C5639D4F9BD1}"/>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257339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AE2D4E-6B64-46F2-9DBC-3E3BA6155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F46AD4-279F-4461-A0E7-8DAB63FD1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AB4C87-9B0C-4B8C-B6E7-B6C59C01B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ED92E-474E-4364-9A05-37A21322AE60}" type="datetimeFigureOut">
              <a:rPr lang="en-US" smtClean="0"/>
              <a:t>3/22/2024</a:t>
            </a:fld>
            <a:endParaRPr lang="en-US" dirty="0"/>
          </a:p>
        </p:txBody>
      </p:sp>
      <p:sp>
        <p:nvSpPr>
          <p:cNvPr id="5" name="Footer Placeholder 4">
            <a:extLst>
              <a:ext uri="{FF2B5EF4-FFF2-40B4-BE49-F238E27FC236}">
                <a16:creationId xmlns:a16="http://schemas.microsoft.com/office/drawing/2014/main" id="{B265273B-A1BE-4CD4-9729-61B1C33A3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A72CCB3-1856-4841-A9DB-643CAB7993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E3646-D744-4DB4-8834-F3462B440885}" type="slidenum">
              <a:rPr lang="en-US" smtClean="0"/>
              <a:t>‹#›</a:t>
            </a:fld>
            <a:endParaRPr lang="en-US" dirty="0"/>
          </a:p>
        </p:txBody>
      </p:sp>
    </p:spTree>
    <p:extLst>
      <p:ext uri="{BB962C8B-B14F-4D97-AF65-F5344CB8AC3E}">
        <p14:creationId xmlns:p14="http://schemas.microsoft.com/office/powerpoint/2010/main" val="237508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A2F50-5F22-4CDD-80A9-2398B86D6C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E9CD3F6-717E-4F5B-9B92-DD6B4B73B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43BAEC-1E36-422A-9BBF-34259BF67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11583-DC4D-4A5F-B778-9A45C357EA51}" type="datetimeFigureOut">
              <a:rPr lang="en-US" smtClean="0"/>
              <a:t>3/22/2024</a:t>
            </a:fld>
            <a:endParaRPr lang="en-US" dirty="0"/>
          </a:p>
        </p:txBody>
      </p:sp>
      <p:sp>
        <p:nvSpPr>
          <p:cNvPr id="5" name="Footer Placeholder 4">
            <a:extLst>
              <a:ext uri="{FF2B5EF4-FFF2-40B4-BE49-F238E27FC236}">
                <a16:creationId xmlns:a16="http://schemas.microsoft.com/office/drawing/2014/main" id="{698FA876-2C2D-4D2A-A2AF-2E5212AE8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A5601C0-3D0F-4A8C-83F2-20E8BA77F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3FA6B-80F1-41FA-B6BC-CD8F7A2F8FF8}" type="slidenum">
              <a:rPr lang="en-US" smtClean="0"/>
              <a:t>‹#›</a:t>
            </a:fld>
            <a:endParaRPr lang="en-US" dirty="0"/>
          </a:p>
        </p:txBody>
      </p:sp>
    </p:spTree>
    <p:extLst>
      <p:ext uri="{BB962C8B-B14F-4D97-AF65-F5344CB8AC3E}">
        <p14:creationId xmlns:p14="http://schemas.microsoft.com/office/powerpoint/2010/main" val="3799872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3BE451-F740-4565-BBB2-265C7B158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BC2B40E-B2A5-42E1-9CDB-84FC49E3D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1CB1EF-3511-4224-9AF8-30ECECB51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59653-B9D9-4BDE-A154-7801D13BC941}" type="datetimeFigureOut">
              <a:rPr lang="en-US" smtClean="0"/>
              <a:t>3/22/2024</a:t>
            </a:fld>
            <a:endParaRPr lang="en-US" dirty="0"/>
          </a:p>
        </p:txBody>
      </p:sp>
      <p:sp>
        <p:nvSpPr>
          <p:cNvPr id="5" name="Footer Placeholder 4">
            <a:extLst>
              <a:ext uri="{FF2B5EF4-FFF2-40B4-BE49-F238E27FC236}">
                <a16:creationId xmlns:a16="http://schemas.microsoft.com/office/drawing/2014/main" id="{EE55A972-DEFF-4A1D-8397-DC86FD446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4B60F4D-1FA1-4352-AA76-B35AD3F46C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B426D-A556-4D2B-B406-98A54BEE611C}" type="slidenum">
              <a:rPr lang="en-US" smtClean="0"/>
              <a:t>‹#›</a:t>
            </a:fld>
            <a:endParaRPr lang="en-US" dirty="0"/>
          </a:p>
        </p:txBody>
      </p:sp>
    </p:spTree>
    <p:extLst>
      <p:ext uri="{BB962C8B-B14F-4D97-AF65-F5344CB8AC3E}">
        <p14:creationId xmlns:p14="http://schemas.microsoft.com/office/powerpoint/2010/main" val="2608738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BFD6-4715-41C1-9662-601456365E4E}"/>
              </a:ext>
            </a:extLst>
          </p:cNvPr>
          <p:cNvSpPr>
            <a:spLocks noGrp="1"/>
          </p:cNvSpPr>
          <p:nvPr>
            <p:ph type="ctrTitle"/>
          </p:nvPr>
        </p:nvSpPr>
        <p:spPr/>
        <p:txBody>
          <a:bodyPr>
            <a:normAutofit fontScale="90000"/>
          </a:bodyPr>
          <a:lstStyle/>
          <a:p>
            <a:r>
              <a:rPr lang="en-CA" b="0" dirty="0">
                <a:latin typeface="Gotham-Book" panose="02000504050000020004" pitchFamily="2" charset="0"/>
              </a:rPr>
              <a:t>CDSS</a:t>
            </a:r>
            <a:br>
              <a:rPr lang="en-CA" b="0" dirty="0">
                <a:latin typeface="Gotham-Book" panose="02000504050000020004" pitchFamily="2" charset="0"/>
              </a:rPr>
            </a:br>
            <a:r>
              <a:rPr lang="en-CA" b="0" dirty="0">
                <a:latin typeface="Gotham-Book" panose="02000504050000020004" pitchFamily="2" charset="0"/>
              </a:rPr>
              <a:t>SPRING COUNCIL</a:t>
            </a:r>
            <a:br>
              <a:rPr lang="en-CA" b="0" dirty="0">
                <a:latin typeface="Gotham-Book" panose="02000504050000020004" pitchFamily="2" charset="0"/>
              </a:rPr>
            </a:br>
            <a:r>
              <a:rPr lang="en-CA" b="0" dirty="0">
                <a:latin typeface="Gotham-Book" panose="02000504050000020004" pitchFamily="2" charset="0"/>
              </a:rPr>
              <a:t>MEETING</a:t>
            </a:r>
            <a:endParaRPr lang="en-US" b="0" dirty="0">
              <a:latin typeface="Gotham-Book" panose="02000504050000020004" pitchFamily="2" charset="0"/>
            </a:endParaRPr>
          </a:p>
        </p:txBody>
      </p:sp>
      <p:sp>
        <p:nvSpPr>
          <p:cNvPr id="3" name="Subtitle 2">
            <a:extLst>
              <a:ext uri="{FF2B5EF4-FFF2-40B4-BE49-F238E27FC236}">
                <a16:creationId xmlns:a16="http://schemas.microsoft.com/office/drawing/2014/main" id="{E70BF4C4-ED2E-4E08-ADCC-AE46F53A087C}"/>
              </a:ext>
            </a:extLst>
          </p:cNvPr>
          <p:cNvSpPr>
            <a:spLocks noGrp="1"/>
          </p:cNvSpPr>
          <p:nvPr>
            <p:ph type="subTitle" idx="1"/>
          </p:nvPr>
        </p:nvSpPr>
        <p:spPr/>
        <p:txBody>
          <a:bodyPr>
            <a:normAutofit lnSpcReduction="10000"/>
          </a:bodyPr>
          <a:lstStyle/>
          <a:p>
            <a:r>
              <a:rPr lang="en-US" dirty="0">
                <a:latin typeface="Gotham" panose="02000504050000020004" pitchFamily="2" charset="0"/>
              </a:rPr>
              <a:t>Monday, March 25</a:t>
            </a:r>
            <a:r>
              <a:rPr lang="en-US" baseline="30000" dirty="0">
                <a:latin typeface="Gotham" panose="02000504050000020004" pitchFamily="2" charset="0"/>
              </a:rPr>
              <a:t>th</a:t>
            </a:r>
            <a:r>
              <a:rPr lang="en-US" dirty="0">
                <a:latin typeface="Gotham" panose="02000504050000020004" pitchFamily="2" charset="0"/>
              </a:rPr>
              <a:t>, 2024</a:t>
            </a:r>
          </a:p>
          <a:p>
            <a:r>
              <a:rPr lang="en-US" dirty="0">
                <a:latin typeface="Gotham" panose="02000504050000020004" pitchFamily="2" charset="0"/>
              </a:rPr>
              <a:t>Double Tree Hotel – Regina, SK</a:t>
            </a:r>
          </a:p>
          <a:p>
            <a:endParaRPr lang="en-US" dirty="0">
              <a:latin typeface="Gotham" panose="02000504050000020004" pitchFamily="2" charset="0"/>
            </a:endParaRPr>
          </a:p>
          <a:p>
            <a:r>
              <a:rPr lang="en-US" dirty="0">
                <a:latin typeface="Gotham" panose="02000504050000020004" pitchFamily="2" charset="0"/>
              </a:rPr>
              <a:t>Hon. Everett Hindley </a:t>
            </a:r>
          </a:p>
        </p:txBody>
      </p:sp>
    </p:spTree>
    <p:extLst>
      <p:ext uri="{BB962C8B-B14F-4D97-AF65-F5344CB8AC3E}">
        <p14:creationId xmlns:p14="http://schemas.microsoft.com/office/powerpoint/2010/main" val="186129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DENTISTS BY SPECIALTY</a:t>
            </a:r>
          </a:p>
        </p:txBody>
      </p:sp>
      <p:graphicFrame>
        <p:nvGraphicFramePr>
          <p:cNvPr id="10" name="Chart 9">
            <a:extLst>
              <a:ext uri="{FF2B5EF4-FFF2-40B4-BE49-F238E27FC236}">
                <a16:creationId xmlns:a16="http://schemas.microsoft.com/office/drawing/2014/main" id="{5DB15DE7-286E-BFDA-7064-DF768454F015}"/>
              </a:ext>
            </a:extLst>
          </p:cNvPr>
          <p:cNvGraphicFramePr/>
          <p:nvPr>
            <p:extLst>
              <p:ext uri="{D42A27DB-BD31-4B8C-83A1-F6EECF244321}">
                <p14:modId xmlns:p14="http://schemas.microsoft.com/office/powerpoint/2010/main" val="2612599974"/>
              </p:ext>
            </p:extLst>
          </p:nvPr>
        </p:nvGraphicFramePr>
        <p:xfrm>
          <a:off x="838200" y="1594884"/>
          <a:ext cx="7820838" cy="5007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911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DENTISTS</a:t>
            </a:r>
            <a:br>
              <a:rPr lang="en-US" sz="4000" b="0" dirty="0"/>
            </a:br>
            <a:r>
              <a:rPr lang="en-US" sz="4000" b="0" dirty="0"/>
              <a:t>PER TOP 5 CITIES</a:t>
            </a:r>
          </a:p>
        </p:txBody>
      </p:sp>
      <p:graphicFrame>
        <p:nvGraphicFramePr>
          <p:cNvPr id="6" name="Chart 5">
            <a:extLst>
              <a:ext uri="{FF2B5EF4-FFF2-40B4-BE49-F238E27FC236}">
                <a16:creationId xmlns:a16="http://schemas.microsoft.com/office/drawing/2014/main" id="{368D38C7-C2C7-022D-AC36-C32A3CB3FF63}"/>
              </a:ext>
            </a:extLst>
          </p:cNvPr>
          <p:cNvGraphicFramePr/>
          <p:nvPr>
            <p:extLst>
              <p:ext uri="{D42A27DB-BD31-4B8C-83A1-F6EECF244321}">
                <p14:modId xmlns:p14="http://schemas.microsoft.com/office/powerpoint/2010/main" val="1593680931"/>
              </p:ext>
            </p:extLst>
          </p:nvPr>
        </p:nvGraphicFramePr>
        <p:xfrm>
          <a:off x="1330251" y="1591851"/>
          <a:ext cx="7877544" cy="5181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001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RURAL DENTISTS (231)</a:t>
            </a:r>
          </a:p>
        </p:txBody>
      </p:sp>
      <p:sp>
        <p:nvSpPr>
          <p:cNvPr id="12" name="TextBox 11">
            <a:extLst>
              <a:ext uri="{FF2B5EF4-FFF2-40B4-BE49-F238E27FC236}">
                <a16:creationId xmlns:a16="http://schemas.microsoft.com/office/drawing/2014/main" id="{55C7CC6D-5169-E13D-B66F-D5D10338B70D}"/>
              </a:ext>
            </a:extLst>
          </p:cNvPr>
          <p:cNvSpPr txBox="1"/>
          <p:nvPr/>
        </p:nvSpPr>
        <p:spPr>
          <a:xfrm>
            <a:off x="277089" y="1599228"/>
            <a:ext cx="10515600" cy="4893647"/>
          </a:xfrm>
          <a:prstGeom prst="rect">
            <a:avLst/>
          </a:prstGeom>
          <a:noFill/>
        </p:spPr>
        <p:txBody>
          <a:bodyPr wrap="square" numCol="3" rtlCol="0">
            <a:spAutoFit/>
          </a:bodyPr>
          <a:lstStyle/>
          <a:p>
            <a:r>
              <a:rPr lang="en-CA" sz="1200" dirty="0"/>
              <a:t>•	Air Ronge 	</a:t>
            </a:r>
          </a:p>
          <a:p>
            <a:r>
              <a:rPr lang="en-CA" sz="1200" dirty="0"/>
              <a:t>•	Assiniboia 	</a:t>
            </a:r>
          </a:p>
          <a:p>
            <a:r>
              <a:rPr lang="en-CA" sz="1200" dirty="0"/>
              <a:t>•	</a:t>
            </a:r>
            <a:r>
              <a:rPr lang="en-CA" sz="1200" dirty="0" err="1"/>
              <a:t>Biggar</a:t>
            </a:r>
            <a:r>
              <a:rPr lang="en-CA" sz="1200" dirty="0"/>
              <a:t> 	</a:t>
            </a:r>
          </a:p>
          <a:p>
            <a:r>
              <a:rPr lang="en-CA" sz="1200" dirty="0"/>
              <a:t>•	Black Lake 	</a:t>
            </a:r>
          </a:p>
          <a:p>
            <a:r>
              <a:rPr lang="en-CA" sz="1200" dirty="0"/>
              <a:t>•	Canoe Narrows </a:t>
            </a:r>
          </a:p>
          <a:p>
            <a:r>
              <a:rPr lang="en-CA" sz="1200" dirty="0"/>
              <a:t>•	Canora 	</a:t>
            </a:r>
          </a:p>
          <a:p>
            <a:r>
              <a:rPr lang="en-CA" sz="1200" dirty="0"/>
              <a:t>•	Carlyle 	</a:t>
            </a:r>
          </a:p>
          <a:p>
            <a:r>
              <a:rPr lang="en-CA" sz="1200" dirty="0"/>
              <a:t>•	Central Butte 	</a:t>
            </a:r>
          </a:p>
          <a:p>
            <a:r>
              <a:rPr lang="en-CA" sz="1200" dirty="0"/>
              <a:t>•	Clearwater  	</a:t>
            </a:r>
          </a:p>
          <a:p>
            <a:r>
              <a:rPr lang="en-CA" sz="1200" dirty="0"/>
              <a:t>•	</a:t>
            </a:r>
            <a:r>
              <a:rPr lang="en-CA" sz="1200" dirty="0" err="1"/>
              <a:t>Crossmount</a:t>
            </a:r>
            <a:r>
              <a:rPr lang="en-CA" sz="1200" dirty="0"/>
              <a:t> 	</a:t>
            </a:r>
          </a:p>
          <a:p>
            <a:r>
              <a:rPr lang="en-CA" sz="1200" dirty="0"/>
              <a:t>•	Cumberland House</a:t>
            </a:r>
          </a:p>
          <a:p>
            <a:r>
              <a:rPr lang="en-CA" sz="1200" dirty="0"/>
              <a:t>•	Davidson 	</a:t>
            </a:r>
          </a:p>
          <a:p>
            <a:r>
              <a:rPr lang="en-CA" sz="1200" dirty="0"/>
              <a:t>•	Debden 	</a:t>
            </a:r>
          </a:p>
          <a:p>
            <a:r>
              <a:rPr lang="en-CA" sz="1200" dirty="0"/>
              <a:t>•	Delisle 	</a:t>
            </a:r>
          </a:p>
          <a:p>
            <a:r>
              <a:rPr lang="en-CA" sz="1200" dirty="0"/>
              <a:t>•	</a:t>
            </a:r>
            <a:r>
              <a:rPr lang="en-CA" sz="1200" dirty="0" err="1"/>
              <a:t>Deschambault</a:t>
            </a:r>
            <a:r>
              <a:rPr lang="en-CA" sz="1200" dirty="0"/>
              <a:t> Lake </a:t>
            </a:r>
          </a:p>
          <a:p>
            <a:r>
              <a:rPr lang="en-CA" sz="1200" dirty="0"/>
              <a:t>•	Dillion/Buffalo River </a:t>
            </a:r>
          </a:p>
          <a:p>
            <a:r>
              <a:rPr lang="en-CA" sz="1200" dirty="0"/>
              <a:t>•	Emerald Park 	</a:t>
            </a:r>
          </a:p>
          <a:p>
            <a:r>
              <a:rPr lang="en-CA" sz="1200" dirty="0"/>
              <a:t>•	Esterhazy	</a:t>
            </a:r>
          </a:p>
          <a:p>
            <a:r>
              <a:rPr lang="en-CA" sz="1200" dirty="0"/>
              <a:t>•	Estevan	</a:t>
            </a:r>
          </a:p>
          <a:p>
            <a:r>
              <a:rPr lang="en-CA" sz="1200" dirty="0"/>
              <a:t>•	Eston 	</a:t>
            </a:r>
          </a:p>
          <a:p>
            <a:r>
              <a:rPr lang="en-CA" sz="1200" dirty="0"/>
              <a:t>•	Foam Lake  	</a:t>
            </a:r>
          </a:p>
          <a:p>
            <a:r>
              <a:rPr lang="en-CA" sz="1200" dirty="0"/>
              <a:t>•	Fond Du Lac 	</a:t>
            </a:r>
          </a:p>
          <a:p>
            <a:r>
              <a:rPr lang="en-CA" sz="1200" dirty="0"/>
              <a:t>•	Fort Qu'Appelle	</a:t>
            </a:r>
          </a:p>
          <a:p>
            <a:r>
              <a:rPr lang="en-CA" sz="1200" dirty="0"/>
              <a:t>•	</a:t>
            </a:r>
            <a:r>
              <a:rPr lang="en-CA" sz="1200" dirty="0" err="1"/>
              <a:t>Gravelbourg</a:t>
            </a:r>
            <a:r>
              <a:rPr lang="en-CA" sz="1200" dirty="0"/>
              <a:t> 	</a:t>
            </a:r>
          </a:p>
          <a:p>
            <a:r>
              <a:rPr lang="en-CA" sz="1200" dirty="0"/>
              <a:t>•	Hatchet Lake  	</a:t>
            </a:r>
          </a:p>
          <a:p>
            <a:r>
              <a:rPr lang="en-CA" sz="1200" dirty="0"/>
              <a:t>•	Hudson Bay  	</a:t>
            </a:r>
          </a:p>
          <a:p>
            <a:r>
              <a:rPr lang="en-CA" sz="1200" dirty="0"/>
              <a:t>•	Humboldt 	</a:t>
            </a:r>
          </a:p>
          <a:p>
            <a:r>
              <a:rPr lang="en-CA" sz="1200" dirty="0"/>
              <a:t>•	Indian Head 	</a:t>
            </a:r>
          </a:p>
          <a:p>
            <a:r>
              <a:rPr lang="en-CA" sz="1200" dirty="0"/>
              <a:t>•	Island Lake 	</a:t>
            </a:r>
          </a:p>
          <a:p>
            <a:r>
              <a:rPr lang="en-CA" sz="1200" dirty="0"/>
              <a:t>•	Kamsack 	</a:t>
            </a:r>
          </a:p>
          <a:p>
            <a:r>
              <a:rPr lang="en-CA" sz="1200" dirty="0"/>
              <a:t>•	</a:t>
            </a:r>
            <a:r>
              <a:rPr lang="en-CA" sz="1200" dirty="0" err="1"/>
              <a:t>Kelvington</a:t>
            </a:r>
            <a:r>
              <a:rPr lang="en-CA" sz="1200" dirty="0"/>
              <a:t> 	</a:t>
            </a:r>
          </a:p>
          <a:p>
            <a:r>
              <a:rPr lang="en-CA" sz="1200" dirty="0"/>
              <a:t>•	Kipling 	</a:t>
            </a:r>
          </a:p>
          <a:p>
            <a:r>
              <a:rPr lang="en-CA" sz="1200" dirty="0"/>
              <a:t>•	La Ronge 	</a:t>
            </a:r>
          </a:p>
          <a:p>
            <a:r>
              <a:rPr lang="en-CA" sz="1200" dirty="0"/>
              <a:t>•	Langenburg 	</a:t>
            </a:r>
          </a:p>
          <a:p>
            <a:r>
              <a:rPr lang="en-CA" sz="1200" dirty="0"/>
              <a:t>•	Langham 	</a:t>
            </a:r>
          </a:p>
          <a:p>
            <a:r>
              <a:rPr lang="en-CA" sz="1200" dirty="0"/>
              <a:t>•	Lloydminster</a:t>
            </a:r>
          </a:p>
          <a:p>
            <a:r>
              <a:rPr lang="en-CA" sz="1200" dirty="0"/>
              <a:t>•	Loon Lake 	</a:t>
            </a:r>
          </a:p>
          <a:p>
            <a:r>
              <a:rPr lang="en-CA" sz="1200" dirty="0"/>
              <a:t>•	Maidstone 	</a:t>
            </a:r>
          </a:p>
          <a:p>
            <a:r>
              <a:rPr lang="en-CA" sz="1200" dirty="0"/>
              <a:t>•	Maple Creek	</a:t>
            </a:r>
          </a:p>
          <a:p>
            <a:r>
              <a:rPr lang="en-CA" sz="1200" dirty="0"/>
              <a:t>•	Martensville 	</a:t>
            </a:r>
          </a:p>
          <a:p>
            <a:r>
              <a:rPr lang="en-CA" sz="1200" dirty="0"/>
              <a:t>•	Meadow Lake 	</a:t>
            </a:r>
          </a:p>
          <a:p>
            <a:r>
              <a:rPr lang="en-CA" sz="1200" dirty="0"/>
              <a:t>•	</a:t>
            </a:r>
            <a:r>
              <a:rPr lang="en-CA" sz="1200" dirty="0" err="1"/>
              <a:t>Melfort</a:t>
            </a:r>
            <a:r>
              <a:rPr lang="en-CA" sz="1200" dirty="0"/>
              <a:t> 	</a:t>
            </a:r>
          </a:p>
          <a:p>
            <a:r>
              <a:rPr lang="en-CA" sz="1200" dirty="0"/>
              <a:t>•	Melville 	</a:t>
            </a:r>
          </a:p>
          <a:p>
            <a:r>
              <a:rPr lang="en-CA" sz="1200" dirty="0"/>
              <a:t>•	Montreal Lake 	</a:t>
            </a:r>
          </a:p>
          <a:p>
            <a:r>
              <a:rPr lang="en-CA" sz="1200" dirty="0"/>
              <a:t>•	Moose Jaw 	</a:t>
            </a:r>
          </a:p>
          <a:p>
            <a:r>
              <a:rPr lang="en-CA" sz="1200" dirty="0"/>
              <a:t>•	Moosomin 	</a:t>
            </a:r>
          </a:p>
          <a:p>
            <a:r>
              <a:rPr lang="en-CA" sz="1200" dirty="0"/>
              <a:t>•	Nipawin 	</a:t>
            </a:r>
          </a:p>
          <a:p>
            <a:r>
              <a:rPr lang="en-CA" sz="1200" dirty="0"/>
              <a:t>•	Onion Lake 	</a:t>
            </a:r>
          </a:p>
          <a:p>
            <a:r>
              <a:rPr lang="en-CA" sz="1200" dirty="0"/>
              <a:t>•	Outlook 	</a:t>
            </a:r>
          </a:p>
          <a:p>
            <a:r>
              <a:rPr lang="en-CA" sz="1200" dirty="0"/>
              <a:t>•	</a:t>
            </a:r>
            <a:r>
              <a:rPr lang="en-CA" sz="1200" dirty="0" err="1"/>
              <a:t>Patuanak</a:t>
            </a:r>
            <a:r>
              <a:rPr lang="en-CA" sz="1200" dirty="0"/>
              <a:t> 	</a:t>
            </a:r>
          </a:p>
          <a:p>
            <a:r>
              <a:rPr lang="en-CA" sz="1200" dirty="0"/>
              <a:t>•	</a:t>
            </a:r>
            <a:r>
              <a:rPr lang="en-CA" sz="1200" dirty="0" err="1"/>
              <a:t>Preeceville</a:t>
            </a:r>
            <a:r>
              <a:rPr lang="en-CA" sz="1200" dirty="0"/>
              <a:t> 	</a:t>
            </a:r>
          </a:p>
          <a:p>
            <a:r>
              <a:rPr lang="en-CA" sz="1200" dirty="0"/>
              <a:t>•	Punnichy 	</a:t>
            </a:r>
          </a:p>
          <a:p>
            <a:r>
              <a:rPr lang="en-CA" sz="1200" dirty="0"/>
              <a:t>•	Red Earth 	</a:t>
            </a:r>
          </a:p>
          <a:p>
            <a:r>
              <a:rPr lang="en-CA" sz="1200" dirty="0"/>
              <a:t>•	</a:t>
            </a:r>
            <a:r>
              <a:rPr lang="en-CA" sz="1200" dirty="0" err="1"/>
              <a:t>Rocanville</a:t>
            </a:r>
            <a:r>
              <a:rPr lang="en-CA" sz="1200" dirty="0"/>
              <a:t> 	</a:t>
            </a:r>
          </a:p>
          <a:p>
            <a:r>
              <a:rPr lang="en-CA" sz="1200" dirty="0"/>
              <a:t>•	</a:t>
            </a:r>
            <a:r>
              <a:rPr lang="en-CA" sz="1200" dirty="0" err="1"/>
              <a:t>Rosetown</a:t>
            </a:r>
            <a:r>
              <a:rPr lang="en-CA" sz="1200" dirty="0"/>
              <a:t> 	</a:t>
            </a:r>
          </a:p>
          <a:p>
            <a:r>
              <a:rPr lang="en-CA" sz="1200" dirty="0"/>
              <a:t>•	Rosthern 	</a:t>
            </a:r>
          </a:p>
          <a:p>
            <a:r>
              <a:rPr lang="en-CA" sz="1200" dirty="0"/>
              <a:t>•	Shaunavon 	</a:t>
            </a:r>
          </a:p>
          <a:p>
            <a:r>
              <a:rPr lang="en-CA" sz="1200" dirty="0"/>
              <a:t>•	Shellbrook 	</a:t>
            </a:r>
          </a:p>
          <a:p>
            <a:r>
              <a:rPr lang="en-CA" sz="1200" dirty="0"/>
              <a:t>•	Shoal Lake 	</a:t>
            </a:r>
          </a:p>
          <a:p>
            <a:r>
              <a:rPr lang="en-CA" sz="1200" dirty="0"/>
              <a:t>•	Spiritwood 	</a:t>
            </a:r>
          </a:p>
          <a:p>
            <a:r>
              <a:rPr lang="en-CA" sz="1200" dirty="0"/>
              <a:t>•	Stanley Mission 	</a:t>
            </a:r>
          </a:p>
          <a:p>
            <a:r>
              <a:rPr lang="en-CA" sz="1200" dirty="0"/>
              <a:t>•	Strasbourg 	</a:t>
            </a:r>
          </a:p>
          <a:p>
            <a:r>
              <a:rPr lang="en-CA" sz="1200" dirty="0"/>
              <a:t>•	Sturgeon Lake 	</a:t>
            </a:r>
          </a:p>
          <a:p>
            <a:r>
              <a:rPr lang="en-CA" sz="1200" dirty="0"/>
              <a:t>•	Tisdale 	</a:t>
            </a:r>
          </a:p>
          <a:p>
            <a:r>
              <a:rPr lang="en-CA" sz="1200" dirty="0"/>
              <a:t>•	</a:t>
            </a:r>
            <a:r>
              <a:rPr lang="en-CA" sz="1200" dirty="0" err="1"/>
              <a:t>Turnor</a:t>
            </a:r>
            <a:r>
              <a:rPr lang="en-CA" sz="1200" dirty="0"/>
              <a:t> Lake 	</a:t>
            </a:r>
          </a:p>
          <a:p>
            <a:r>
              <a:rPr lang="en-CA" sz="1200" dirty="0"/>
              <a:t>•	Turtleford 	</a:t>
            </a:r>
          </a:p>
          <a:p>
            <a:r>
              <a:rPr lang="en-CA" sz="1200" dirty="0"/>
              <a:t>•	Unity 	</a:t>
            </a:r>
          </a:p>
          <a:p>
            <a:r>
              <a:rPr lang="en-CA" sz="1200" dirty="0"/>
              <a:t>•	Wadena 	</a:t>
            </a:r>
          </a:p>
          <a:p>
            <a:r>
              <a:rPr lang="en-CA" sz="1200" dirty="0"/>
              <a:t>•	Wakaw 	</a:t>
            </a:r>
          </a:p>
          <a:p>
            <a:r>
              <a:rPr lang="en-CA" sz="1200" dirty="0"/>
              <a:t>•	Warman 	</a:t>
            </a:r>
          </a:p>
          <a:p>
            <a:r>
              <a:rPr lang="en-CA" sz="1200" dirty="0"/>
              <a:t>•	Waterhen Lake 	</a:t>
            </a:r>
          </a:p>
          <a:p>
            <a:r>
              <a:rPr lang="en-CA" sz="1200" dirty="0"/>
              <a:t>•	Watrous 	</a:t>
            </a:r>
          </a:p>
          <a:p>
            <a:r>
              <a:rPr lang="en-CA" sz="1200" dirty="0"/>
              <a:t>•	Weyburn 	</a:t>
            </a:r>
          </a:p>
          <a:p>
            <a:r>
              <a:rPr lang="en-CA" sz="1200" dirty="0"/>
              <a:t>•	Wollaston Lake 	</a:t>
            </a:r>
          </a:p>
          <a:p>
            <a:r>
              <a:rPr lang="en-CA" sz="1200" dirty="0"/>
              <a:t>•	Wynyard 	</a:t>
            </a:r>
          </a:p>
          <a:p>
            <a:r>
              <a:rPr lang="en-CA" sz="1200" dirty="0"/>
              <a:t>•	Yorkton</a:t>
            </a:r>
            <a:endParaRPr lang="en-CA" sz="1400" dirty="0"/>
          </a:p>
        </p:txBody>
      </p:sp>
    </p:spTree>
    <p:extLst>
      <p:ext uri="{BB962C8B-B14F-4D97-AF65-F5344CB8AC3E}">
        <p14:creationId xmlns:p14="http://schemas.microsoft.com/office/powerpoint/2010/main" val="32854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CLINICS BY REGION</a:t>
            </a:r>
          </a:p>
        </p:txBody>
      </p:sp>
      <p:graphicFrame>
        <p:nvGraphicFramePr>
          <p:cNvPr id="6" name="Chart 5">
            <a:extLst>
              <a:ext uri="{FF2B5EF4-FFF2-40B4-BE49-F238E27FC236}">
                <a16:creationId xmlns:a16="http://schemas.microsoft.com/office/drawing/2014/main" id="{368D38C7-C2C7-022D-AC36-C32A3CB3FF63}"/>
              </a:ext>
            </a:extLst>
          </p:cNvPr>
          <p:cNvGraphicFramePr/>
          <p:nvPr/>
        </p:nvGraphicFramePr>
        <p:xfrm>
          <a:off x="3802903" y="1608827"/>
          <a:ext cx="6492705" cy="4614528"/>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Saskatchewan Map - Cities and Roads - GIS Geography">
            <a:extLst>
              <a:ext uri="{FF2B5EF4-FFF2-40B4-BE49-F238E27FC236}">
                <a16:creationId xmlns:a16="http://schemas.microsoft.com/office/drawing/2014/main" id="{5DA9027F-F468-2AC1-E104-CC74F2D78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026" y="1690688"/>
            <a:ext cx="2505051" cy="4664577"/>
          </a:xfrm>
          <a:prstGeom prst="rect">
            <a:avLst/>
          </a:prstGeom>
          <a:noFill/>
          <a:ln>
            <a:solidFill>
              <a:srgbClr val="02583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97DE1C-8E45-484D-91E4-83CFCBA9D116}"/>
              </a:ext>
            </a:extLst>
          </p:cNvPr>
          <p:cNvSpPr>
            <a:spLocks noGrp="1"/>
          </p:cNvSpPr>
          <p:nvPr>
            <p:ph type="ctrTitle"/>
          </p:nvPr>
        </p:nvSpPr>
        <p:spPr>
          <a:xfrm>
            <a:off x="240145" y="2336799"/>
            <a:ext cx="9144000" cy="1847417"/>
          </a:xfrm>
        </p:spPr>
        <p:txBody>
          <a:bodyPr>
            <a:normAutofit/>
          </a:bodyPr>
          <a:lstStyle/>
          <a:p>
            <a:r>
              <a:rPr lang="en-CA" b="0" dirty="0">
                <a:latin typeface="Gotham-Book" panose="02000504050000020004" pitchFamily="2" charset="0"/>
              </a:rPr>
              <a:t>PROFESSIONAL CONDUCT </a:t>
            </a:r>
            <a:br>
              <a:rPr lang="en-CA" b="0" dirty="0">
                <a:latin typeface="Gotham-Book" panose="02000504050000020004" pitchFamily="2" charset="0"/>
              </a:rPr>
            </a:br>
            <a:r>
              <a:rPr lang="en-CA" b="0" dirty="0">
                <a:latin typeface="Gotham-Book" panose="02000504050000020004" pitchFamily="2" charset="0"/>
              </a:rPr>
              <a:t>STATISTICS</a:t>
            </a:r>
            <a:endParaRPr lang="en-US" b="0" dirty="0">
              <a:latin typeface="Gotham-Book" panose="02000504050000020004" pitchFamily="2" charset="0"/>
            </a:endParaRPr>
          </a:p>
        </p:txBody>
      </p:sp>
    </p:spTree>
    <p:extLst>
      <p:ext uri="{BB962C8B-B14F-4D97-AF65-F5344CB8AC3E}">
        <p14:creationId xmlns:p14="http://schemas.microsoft.com/office/powerpoint/2010/main" val="279380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F4357-18B2-FAD5-CB15-89D1A4A8BBB7}"/>
              </a:ext>
            </a:extLst>
          </p:cNvPr>
          <p:cNvSpPr txBox="1"/>
          <p:nvPr/>
        </p:nvSpPr>
        <p:spPr>
          <a:xfrm>
            <a:off x="969818" y="1921164"/>
            <a:ext cx="6271491" cy="2844800"/>
          </a:xfrm>
          <a:prstGeom prst="rect">
            <a:avLst/>
          </a:prstGeom>
          <a:noFill/>
        </p:spPr>
        <p:txBody>
          <a:bodyPr wrap="square" rtlCol="0">
            <a:spAutoFit/>
          </a:bodyPr>
          <a:lstStyle/>
          <a:p>
            <a:endParaRPr lang="en-CA" dirty="0"/>
          </a:p>
        </p:txBody>
      </p:sp>
      <p:graphicFrame>
        <p:nvGraphicFramePr>
          <p:cNvPr id="5" name="Table 4">
            <a:extLst>
              <a:ext uri="{FF2B5EF4-FFF2-40B4-BE49-F238E27FC236}">
                <a16:creationId xmlns:a16="http://schemas.microsoft.com/office/drawing/2014/main" id="{5BDFFE6A-998C-7A09-D3B6-7496BECA7504}"/>
              </a:ext>
            </a:extLst>
          </p:cNvPr>
          <p:cNvGraphicFramePr>
            <a:graphicFrameLocks noGrp="1"/>
          </p:cNvGraphicFramePr>
          <p:nvPr>
            <p:extLst>
              <p:ext uri="{D42A27DB-BD31-4B8C-83A1-F6EECF244321}">
                <p14:modId xmlns:p14="http://schemas.microsoft.com/office/powerpoint/2010/main" val="2244220355"/>
              </p:ext>
            </p:extLst>
          </p:nvPr>
        </p:nvGraphicFramePr>
        <p:xfrm>
          <a:off x="1801092" y="2336800"/>
          <a:ext cx="6554356" cy="3293209"/>
        </p:xfrm>
        <a:graphic>
          <a:graphicData uri="http://schemas.openxmlformats.org/drawingml/2006/table">
            <a:tbl>
              <a:tblPr firstRow="1" firstCol="1" bandRow="1"/>
              <a:tblGrid>
                <a:gridCol w="898883">
                  <a:extLst>
                    <a:ext uri="{9D8B030D-6E8A-4147-A177-3AD203B41FA5}">
                      <a16:colId xmlns:a16="http://schemas.microsoft.com/office/drawing/2014/main" val="1394120216"/>
                    </a:ext>
                  </a:extLst>
                </a:gridCol>
                <a:gridCol w="1048697">
                  <a:extLst>
                    <a:ext uri="{9D8B030D-6E8A-4147-A177-3AD203B41FA5}">
                      <a16:colId xmlns:a16="http://schemas.microsoft.com/office/drawing/2014/main" val="865604034"/>
                    </a:ext>
                  </a:extLst>
                </a:gridCol>
                <a:gridCol w="898883">
                  <a:extLst>
                    <a:ext uri="{9D8B030D-6E8A-4147-A177-3AD203B41FA5}">
                      <a16:colId xmlns:a16="http://schemas.microsoft.com/office/drawing/2014/main" val="152890724"/>
                    </a:ext>
                  </a:extLst>
                </a:gridCol>
                <a:gridCol w="626410">
                  <a:extLst>
                    <a:ext uri="{9D8B030D-6E8A-4147-A177-3AD203B41FA5}">
                      <a16:colId xmlns:a16="http://schemas.microsoft.com/office/drawing/2014/main" val="2880674458"/>
                    </a:ext>
                  </a:extLst>
                </a:gridCol>
                <a:gridCol w="1283717">
                  <a:extLst>
                    <a:ext uri="{9D8B030D-6E8A-4147-A177-3AD203B41FA5}">
                      <a16:colId xmlns:a16="http://schemas.microsoft.com/office/drawing/2014/main" val="2784450628"/>
                    </a:ext>
                  </a:extLst>
                </a:gridCol>
                <a:gridCol w="898883">
                  <a:extLst>
                    <a:ext uri="{9D8B030D-6E8A-4147-A177-3AD203B41FA5}">
                      <a16:colId xmlns:a16="http://schemas.microsoft.com/office/drawing/2014/main" val="1733203097"/>
                    </a:ext>
                  </a:extLst>
                </a:gridCol>
                <a:gridCol w="898883">
                  <a:extLst>
                    <a:ext uri="{9D8B030D-6E8A-4147-A177-3AD203B41FA5}">
                      <a16:colId xmlns:a16="http://schemas.microsoft.com/office/drawing/2014/main" val="3969795889"/>
                    </a:ext>
                  </a:extLst>
                </a:gridCol>
              </a:tblGrid>
              <a:tr h="661650">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Calendar Year</a:t>
                      </a:r>
                      <a:endParaRPr lang="en-CA" sz="1100" dirty="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CA" sz="1100" b="1" dirty="0">
                          <a:solidFill>
                            <a:srgbClr val="000000"/>
                          </a:solidFill>
                          <a:effectLst/>
                          <a:latin typeface="+mn-lt"/>
                          <a:ea typeface="Aptos" panose="020B0004020202020204" pitchFamily="34" charset="0"/>
                          <a:cs typeface="Aptos" panose="020B0004020202020204" pitchFamily="34" charset="0"/>
                        </a:rPr>
                        <a:t>Advertising</a:t>
                      </a:r>
                      <a:endParaRPr lang="en-CA" sz="1100" dirty="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CA" sz="1100" b="1" dirty="0">
                          <a:solidFill>
                            <a:srgbClr val="000000"/>
                          </a:solidFill>
                          <a:effectLst/>
                          <a:latin typeface="+mn-lt"/>
                          <a:ea typeface="Aptos" panose="020B0004020202020204" pitchFamily="34" charset="0"/>
                          <a:cs typeface="Aptos" panose="020B0004020202020204" pitchFamily="34" charset="0"/>
                        </a:rPr>
                        <a:t>Clinical</a:t>
                      </a:r>
                      <a:endParaRPr lang="en-CA" sz="1100" dirty="0">
                        <a:effectLst/>
                        <a:latin typeface="+mn-lt"/>
                        <a:ea typeface="Aptos" panose="020B0004020202020204" pitchFamily="34" charset="0"/>
                        <a:cs typeface="Aptos" panose="020B00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Total</a:t>
                      </a:r>
                      <a:endParaRPr lang="en-CA" sz="1100">
                        <a:effectLst/>
                        <a:latin typeface="+mn-lt"/>
                        <a:ea typeface="Aptos" panose="020B0004020202020204" pitchFamily="34" charset="0"/>
                        <a:cs typeface="Aptos" panose="020B00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CA" sz="1100" b="1" dirty="0">
                          <a:solidFill>
                            <a:srgbClr val="000000"/>
                          </a:solidFill>
                          <a:effectLst/>
                          <a:latin typeface="+mn-lt"/>
                          <a:ea typeface="Aptos" panose="020B0004020202020204" pitchFamily="34" charset="0"/>
                          <a:cs typeface="Aptos" panose="020B0004020202020204" pitchFamily="34" charset="0"/>
                        </a:rPr>
                        <a:t>Dismissed</a:t>
                      </a:r>
                      <a:endParaRPr lang="en-CA" sz="1100" dirty="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Actioned</a:t>
                      </a:r>
                      <a:endParaRPr lang="en-CA" sz="1100">
                        <a:effectLst/>
                        <a:latin typeface="+mn-lt"/>
                        <a:ea typeface="Aptos" panose="020B0004020202020204" pitchFamily="34" charset="0"/>
                        <a:cs typeface="Aptos" panose="020B00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Open</a:t>
                      </a:r>
                      <a:endParaRPr lang="en-CA" sz="1100">
                        <a:effectLst/>
                        <a:latin typeface="+mn-lt"/>
                        <a:ea typeface="Aptos" panose="020B0004020202020204" pitchFamily="34" charset="0"/>
                        <a:cs typeface="Aptos" panose="020B00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3353128"/>
                  </a:ext>
                </a:extLst>
              </a:tr>
              <a:tr h="375937">
                <a:tc>
                  <a:txBody>
                    <a:bodyPr/>
                    <a:lstStyle/>
                    <a:p>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97514925"/>
                  </a:ext>
                </a:extLst>
              </a:tr>
              <a:tr h="375937">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2023</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9</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55</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64</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13</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16</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35</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58809647"/>
                  </a:ext>
                </a:extLst>
              </a:tr>
              <a:tr h="375937">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92640111"/>
                  </a:ext>
                </a:extLst>
              </a:tr>
              <a:tr h="375937">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2022</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9</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38</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47</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22</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23</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2</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06877396"/>
                  </a:ext>
                </a:extLst>
              </a:tr>
              <a:tr h="375937">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52113398"/>
                  </a:ext>
                </a:extLst>
              </a:tr>
              <a:tr h="375937">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2021</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27</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37</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64</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30</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34</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0</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27080623"/>
                  </a:ext>
                </a:extLst>
              </a:tr>
              <a:tr h="375937">
                <a:tc>
                  <a:txBody>
                    <a:bodyPr/>
                    <a:lstStyle/>
                    <a:p>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CA" sz="1100" b="1">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r>
                        <a:rPr lang="en-CA" sz="1100">
                          <a:solidFill>
                            <a:srgbClr val="000000"/>
                          </a:solidFill>
                          <a:effectLst/>
                          <a:latin typeface="+mn-lt"/>
                          <a:ea typeface="Aptos" panose="020B0004020202020204" pitchFamily="34" charset="0"/>
                          <a:cs typeface="Aptos" panose="020B0004020202020204" pitchFamily="34" charset="0"/>
                        </a:rPr>
                        <a:t> </a:t>
                      </a:r>
                      <a:endParaRPr lang="en-CA" sz="110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r>
                        <a:rPr lang="en-CA" sz="1100" dirty="0">
                          <a:solidFill>
                            <a:srgbClr val="000000"/>
                          </a:solidFill>
                          <a:effectLst/>
                          <a:latin typeface="+mn-lt"/>
                          <a:ea typeface="Aptos" panose="020B0004020202020204" pitchFamily="34" charset="0"/>
                          <a:cs typeface="Aptos" panose="020B0004020202020204" pitchFamily="34" charset="0"/>
                        </a:rPr>
                        <a:t> </a:t>
                      </a:r>
                      <a:endParaRPr lang="en-CA" sz="1100" dirty="0">
                        <a:effectLst/>
                        <a:latin typeface="+mn-lt"/>
                        <a:ea typeface="Aptos" panose="020B0004020202020204" pitchFamily="34" charset="0"/>
                        <a:cs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2487790"/>
                  </a:ext>
                </a:extLst>
              </a:tr>
            </a:tbl>
          </a:graphicData>
        </a:graphic>
      </p:graphicFrame>
      <p:cxnSp>
        <p:nvCxnSpPr>
          <p:cNvPr id="7" name="Straight Connector 6">
            <a:extLst>
              <a:ext uri="{FF2B5EF4-FFF2-40B4-BE49-F238E27FC236}">
                <a16:creationId xmlns:a16="http://schemas.microsoft.com/office/drawing/2014/main" id="{0EC21621-260C-440E-607B-4947A8293D93}"/>
              </a:ext>
            </a:extLst>
          </p:cNvPr>
          <p:cNvCxnSpPr/>
          <p:nvPr/>
        </p:nvCxnSpPr>
        <p:spPr>
          <a:xfrm>
            <a:off x="1801092" y="2336800"/>
            <a:ext cx="6554356"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A6A271E-C763-41DC-930B-B6A7D989669A}"/>
              </a:ext>
            </a:extLst>
          </p:cNvPr>
          <p:cNvSpPr>
            <a:spLocks noGrp="1"/>
          </p:cNvSpPr>
          <p:nvPr>
            <p:ph type="title"/>
          </p:nvPr>
        </p:nvSpPr>
        <p:spPr>
          <a:xfrm>
            <a:off x="838200" y="365125"/>
            <a:ext cx="10515600" cy="1325563"/>
          </a:xfrm>
        </p:spPr>
        <p:txBody>
          <a:bodyPr>
            <a:normAutofit/>
          </a:bodyPr>
          <a:lstStyle/>
          <a:p>
            <a:r>
              <a:rPr lang="en-US" sz="4000" b="0" dirty="0"/>
              <a:t>PCC Summary </a:t>
            </a:r>
          </a:p>
        </p:txBody>
      </p:sp>
      <p:sp>
        <p:nvSpPr>
          <p:cNvPr id="2" name="TextBox 1">
            <a:extLst>
              <a:ext uri="{FF2B5EF4-FFF2-40B4-BE49-F238E27FC236}">
                <a16:creationId xmlns:a16="http://schemas.microsoft.com/office/drawing/2014/main" id="{DEEDC712-2F76-2939-4517-E5242FD9B467}"/>
              </a:ext>
            </a:extLst>
          </p:cNvPr>
          <p:cNvSpPr txBox="1"/>
          <p:nvPr/>
        </p:nvSpPr>
        <p:spPr>
          <a:xfrm>
            <a:off x="3713018" y="2383105"/>
            <a:ext cx="775854" cy="261610"/>
          </a:xfrm>
          <a:prstGeom prst="rect">
            <a:avLst/>
          </a:prstGeom>
          <a:noFill/>
        </p:spPr>
        <p:txBody>
          <a:bodyPr wrap="square" rtlCol="0">
            <a:spAutoFit/>
          </a:bodyPr>
          <a:lstStyle/>
          <a:p>
            <a:r>
              <a:rPr lang="en-US" sz="1100" b="1" dirty="0"/>
              <a:t>Cases</a:t>
            </a:r>
            <a:endParaRPr lang="en-CA" sz="1100" b="1" dirty="0"/>
          </a:p>
        </p:txBody>
      </p:sp>
      <p:sp>
        <p:nvSpPr>
          <p:cNvPr id="6" name="TextBox 5">
            <a:extLst>
              <a:ext uri="{FF2B5EF4-FFF2-40B4-BE49-F238E27FC236}">
                <a16:creationId xmlns:a16="http://schemas.microsoft.com/office/drawing/2014/main" id="{B01E9600-8423-AA0A-8C58-C142919E2A3B}"/>
              </a:ext>
            </a:extLst>
          </p:cNvPr>
          <p:cNvSpPr txBox="1"/>
          <p:nvPr/>
        </p:nvSpPr>
        <p:spPr>
          <a:xfrm>
            <a:off x="6634597" y="2436472"/>
            <a:ext cx="775854" cy="261610"/>
          </a:xfrm>
          <a:prstGeom prst="rect">
            <a:avLst/>
          </a:prstGeom>
          <a:noFill/>
        </p:spPr>
        <p:txBody>
          <a:bodyPr wrap="square" rtlCol="0">
            <a:spAutoFit/>
          </a:bodyPr>
          <a:lstStyle/>
          <a:p>
            <a:r>
              <a:rPr lang="en-US" sz="1100" b="1" dirty="0"/>
              <a:t>Status </a:t>
            </a:r>
            <a:endParaRPr lang="en-CA" sz="1100" b="1" dirty="0"/>
          </a:p>
        </p:txBody>
      </p:sp>
    </p:spTree>
    <p:extLst>
      <p:ext uri="{BB962C8B-B14F-4D97-AF65-F5344CB8AC3E}">
        <p14:creationId xmlns:p14="http://schemas.microsoft.com/office/powerpoint/2010/main" val="299892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97DE1C-8E45-484D-91E4-83CFCBA9D116}"/>
              </a:ext>
            </a:extLst>
          </p:cNvPr>
          <p:cNvSpPr>
            <a:spLocks noGrp="1"/>
          </p:cNvSpPr>
          <p:nvPr>
            <p:ph type="ctrTitle"/>
          </p:nvPr>
        </p:nvSpPr>
        <p:spPr>
          <a:xfrm>
            <a:off x="240145" y="2336799"/>
            <a:ext cx="9144000" cy="1847417"/>
          </a:xfrm>
        </p:spPr>
        <p:txBody>
          <a:bodyPr>
            <a:normAutofit/>
          </a:bodyPr>
          <a:lstStyle/>
          <a:p>
            <a:r>
              <a:rPr lang="en-CA" b="0" dirty="0">
                <a:latin typeface="Gotham-Book" panose="02000504050000020004" pitchFamily="2" charset="0"/>
              </a:rPr>
              <a:t>QUALITY ASSURANCE </a:t>
            </a:r>
            <a:br>
              <a:rPr lang="en-CA" b="0">
                <a:latin typeface="Gotham-Book" panose="02000504050000020004" pitchFamily="2" charset="0"/>
              </a:rPr>
            </a:br>
            <a:r>
              <a:rPr lang="en-CA" b="0">
                <a:latin typeface="Gotham-Book" panose="02000504050000020004" pitchFamily="2" charset="0"/>
              </a:rPr>
              <a:t>PROGRAMS</a:t>
            </a:r>
            <a:endParaRPr lang="en-US" b="0" dirty="0">
              <a:latin typeface="Gotham-Book" panose="02000504050000020004" pitchFamily="2" charset="0"/>
            </a:endParaRPr>
          </a:p>
        </p:txBody>
      </p:sp>
    </p:spTree>
    <p:extLst>
      <p:ext uri="{BB962C8B-B14F-4D97-AF65-F5344CB8AC3E}">
        <p14:creationId xmlns:p14="http://schemas.microsoft.com/office/powerpoint/2010/main" val="54864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a:xfrm>
            <a:off x="682924" y="365125"/>
            <a:ext cx="6839309" cy="1325563"/>
          </a:xfrm>
        </p:spPr>
        <p:txBody>
          <a:bodyPr>
            <a:normAutofit/>
          </a:bodyPr>
          <a:lstStyle/>
          <a:p>
            <a:r>
              <a:rPr lang="en-US" sz="4000" b="0" dirty="0"/>
              <a:t>QUALITY ASSURANCE</a:t>
            </a:r>
          </a:p>
        </p:txBody>
      </p:sp>
      <p:sp>
        <p:nvSpPr>
          <p:cNvPr id="3" name="TextBox 2">
            <a:extLst>
              <a:ext uri="{FF2B5EF4-FFF2-40B4-BE49-F238E27FC236}">
                <a16:creationId xmlns:a16="http://schemas.microsoft.com/office/drawing/2014/main" id="{FF6B1C07-FE98-8798-4299-4EA4340FB003}"/>
              </a:ext>
            </a:extLst>
          </p:cNvPr>
          <p:cNvSpPr txBox="1"/>
          <p:nvPr/>
        </p:nvSpPr>
        <p:spPr>
          <a:xfrm>
            <a:off x="682924" y="1690688"/>
            <a:ext cx="8885382" cy="3970318"/>
          </a:xfrm>
          <a:prstGeom prst="rect">
            <a:avLst/>
          </a:prstGeom>
          <a:noFill/>
        </p:spPr>
        <p:txBody>
          <a:bodyPr wrap="square" rtlCol="0">
            <a:spAutoFit/>
          </a:bodyPr>
          <a:lstStyle/>
          <a:p>
            <a:pPr marL="285750" indent="-285750">
              <a:buFont typeface="Arial" panose="020B0604020202020204" pitchFamily="34" charset="0"/>
              <a:buChar char="•"/>
            </a:pPr>
            <a:r>
              <a:rPr lang="en-CA"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Permits and Authorizations (CBCT, Neuromodulators, Sedation, Facility)</a:t>
            </a:r>
          </a:p>
          <a:p>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CA"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Continuing Education Requirements</a:t>
            </a:r>
          </a:p>
          <a:p>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CA"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Sterilization and Waterline Monitoring Program</a:t>
            </a:r>
          </a:p>
          <a:p>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CA"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Prescription Review Program and Pharmaceutical Information Program</a:t>
            </a:r>
          </a:p>
          <a:p>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CA"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Critical Incident Reporting</a:t>
            </a:r>
          </a:p>
          <a:p>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CA"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Attestations of Registrants</a:t>
            </a:r>
          </a:p>
          <a:p>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CA"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Continuing Competency Program (redevelopment)</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a:spcAft>
                <a:spcPts val="800"/>
              </a:spcAft>
            </a:pPr>
            <a:endParaRPr lang="en-CA"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73807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RECENTLY AMENDED S</a:t>
            </a:r>
            <a:r>
              <a:rPr lang="en-CA" sz="4000" b="0" dirty="0"/>
              <a:t>TANDARDS</a:t>
            </a:r>
            <a:endParaRPr lang="en-US" sz="4000" b="0" dirty="0"/>
          </a:p>
        </p:txBody>
      </p:sp>
      <p:graphicFrame>
        <p:nvGraphicFramePr>
          <p:cNvPr id="3" name="Diagram 2">
            <a:extLst>
              <a:ext uri="{FF2B5EF4-FFF2-40B4-BE49-F238E27FC236}">
                <a16:creationId xmlns:a16="http://schemas.microsoft.com/office/drawing/2014/main" id="{44216093-012E-822B-42AA-2215A0C462F9}"/>
              </a:ext>
            </a:extLst>
          </p:cNvPr>
          <p:cNvGraphicFramePr/>
          <p:nvPr>
            <p:extLst>
              <p:ext uri="{D42A27DB-BD31-4B8C-83A1-F6EECF244321}">
                <p14:modId xmlns:p14="http://schemas.microsoft.com/office/powerpoint/2010/main" val="3006654618"/>
              </p:ext>
            </p:extLst>
          </p:nvPr>
        </p:nvGraphicFramePr>
        <p:xfrm>
          <a:off x="1238370" y="1690688"/>
          <a:ext cx="6982604" cy="455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C4ACD37-939F-61BF-BBAB-D9F38A4B8BB1}"/>
              </a:ext>
            </a:extLst>
          </p:cNvPr>
          <p:cNvSpPr txBox="1"/>
          <p:nvPr/>
        </p:nvSpPr>
        <p:spPr>
          <a:xfrm>
            <a:off x="3441199" y="1321356"/>
            <a:ext cx="2576945" cy="369332"/>
          </a:xfrm>
          <a:prstGeom prst="rect">
            <a:avLst/>
          </a:prstGeom>
          <a:noFill/>
        </p:spPr>
        <p:txBody>
          <a:bodyPr wrap="square" rtlCol="0">
            <a:spAutoFit/>
          </a:bodyPr>
          <a:lstStyle/>
          <a:p>
            <a:pPr algn="ctr"/>
            <a:r>
              <a:rPr lang="en-US" dirty="0">
                <a:solidFill>
                  <a:schemeClr val="accent1"/>
                </a:solidFill>
              </a:rPr>
              <a:t>28 Standards Total </a:t>
            </a:r>
            <a:endParaRPr lang="en-CA" dirty="0">
              <a:solidFill>
                <a:schemeClr val="accent1"/>
              </a:solidFill>
            </a:endParaRPr>
          </a:p>
        </p:txBody>
      </p:sp>
    </p:spTree>
    <p:extLst>
      <p:ext uri="{BB962C8B-B14F-4D97-AF65-F5344CB8AC3E}">
        <p14:creationId xmlns:p14="http://schemas.microsoft.com/office/powerpoint/2010/main" val="196572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97DE1C-8E45-484D-91E4-83CFCBA9D116}"/>
              </a:ext>
            </a:extLst>
          </p:cNvPr>
          <p:cNvSpPr>
            <a:spLocks noGrp="1"/>
          </p:cNvSpPr>
          <p:nvPr>
            <p:ph type="ctrTitle"/>
          </p:nvPr>
        </p:nvSpPr>
        <p:spPr>
          <a:xfrm>
            <a:off x="240145" y="2336799"/>
            <a:ext cx="9144000" cy="1847417"/>
          </a:xfrm>
        </p:spPr>
        <p:txBody>
          <a:bodyPr>
            <a:normAutofit/>
          </a:bodyPr>
          <a:lstStyle/>
          <a:p>
            <a:r>
              <a:rPr lang="en-CA" b="0" dirty="0">
                <a:latin typeface="Gotham-Book" panose="02000504050000020004" pitchFamily="2" charset="0"/>
              </a:rPr>
              <a:t>RECOMMENDATIONS</a:t>
            </a:r>
            <a:endParaRPr lang="en-US" b="0" dirty="0">
              <a:latin typeface="Gotham-Book" panose="02000504050000020004" pitchFamily="2" charset="0"/>
            </a:endParaRPr>
          </a:p>
        </p:txBody>
      </p:sp>
    </p:spTree>
    <p:extLst>
      <p:ext uri="{BB962C8B-B14F-4D97-AF65-F5344CB8AC3E}">
        <p14:creationId xmlns:p14="http://schemas.microsoft.com/office/powerpoint/2010/main" val="26387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AC858-AC28-4E1B-AC64-477477D9D59E}"/>
              </a:ext>
            </a:extLst>
          </p:cNvPr>
          <p:cNvSpPr>
            <a:spLocks noGrp="1"/>
          </p:cNvSpPr>
          <p:nvPr>
            <p:ph type="title"/>
          </p:nvPr>
        </p:nvSpPr>
        <p:spPr>
          <a:xfrm>
            <a:off x="726340" y="1269792"/>
            <a:ext cx="10515600" cy="2852737"/>
          </a:xfrm>
        </p:spPr>
        <p:txBody>
          <a:bodyPr>
            <a:normAutofit/>
          </a:bodyPr>
          <a:lstStyle/>
          <a:p>
            <a:r>
              <a:rPr lang="en-US" sz="4400" b="0" dirty="0"/>
              <a:t>ACKNOWLEDGEMENT</a:t>
            </a:r>
          </a:p>
        </p:txBody>
      </p:sp>
      <p:sp>
        <p:nvSpPr>
          <p:cNvPr id="5" name="Content Placeholder 4">
            <a:extLst>
              <a:ext uri="{FF2B5EF4-FFF2-40B4-BE49-F238E27FC236}">
                <a16:creationId xmlns:a16="http://schemas.microsoft.com/office/drawing/2014/main" id="{219B8559-C539-4D32-9D27-7D8FEEB6483D}"/>
              </a:ext>
            </a:extLst>
          </p:cNvPr>
          <p:cNvSpPr>
            <a:spLocks noGrp="1"/>
          </p:cNvSpPr>
          <p:nvPr>
            <p:ph type="body" idx="1"/>
          </p:nvPr>
        </p:nvSpPr>
        <p:spPr>
          <a:xfrm>
            <a:off x="726340" y="4589463"/>
            <a:ext cx="8639321" cy="1500187"/>
          </a:xfrm>
        </p:spPr>
        <p:txBody>
          <a:bodyPr>
            <a:normAutofit/>
          </a:bodyPr>
          <a:lstStyle/>
          <a:p>
            <a:r>
              <a:rPr lang="en-US" sz="1800" b="0" i="1" dirty="0">
                <a:solidFill>
                  <a:schemeClr val="tx1"/>
                </a:solidFill>
                <a:effectLst/>
              </a:rPr>
              <a:t>The College of Dental Surgeons of Saskatchewan acknowledges that we operate on Treaty 6 territory and additionally act in the public’s interest on Treaty 2, 4, 5, 8, and 10. </a:t>
            </a:r>
          </a:p>
          <a:p>
            <a:r>
              <a:rPr lang="en-US" sz="1800" b="0" i="1" dirty="0">
                <a:solidFill>
                  <a:schemeClr val="tx1"/>
                </a:solidFill>
                <a:effectLst/>
              </a:rPr>
              <a:t>We acknowledge the truth of our past, its place in our present and </a:t>
            </a:r>
            <a:r>
              <a:rPr lang="en-US" sz="1800" i="1" dirty="0">
                <a:solidFill>
                  <a:schemeClr val="tx1"/>
                </a:solidFill>
              </a:rPr>
              <a:t>the </a:t>
            </a:r>
            <a:r>
              <a:rPr lang="en-US" sz="1800" b="0" i="1" dirty="0">
                <a:solidFill>
                  <a:schemeClr val="tx1"/>
                </a:solidFill>
                <a:effectLst/>
              </a:rPr>
              <a:t>ongoing impact it has on our future. </a:t>
            </a:r>
            <a:endParaRPr lang="en-CA" sz="1800" dirty="0">
              <a:solidFill>
                <a:schemeClr val="tx1"/>
              </a:solidFill>
            </a:endParaRPr>
          </a:p>
        </p:txBody>
      </p:sp>
    </p:spTree>
    <p:extLst>
      <p:ext uri="{BB962C8B-B14F-4D97-AF65-F5344CB8AC3E}">
        <p14:creationId xmlns:p14="http://schemas.microsoft.com/office/powerpoint/2010/main" val="1252869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a:xfrm>
            <a:off x="838200" y="365125"/>
            <a:ext cx="6839309" cy="1325563"/>
          </a:xfrm>
        </p:spPr>
        <p:txBody>
          <a:bodyPr>
            <a:normAutofit/>
          </a:bodyPr>
          <a:lstStyle/>
          <a:p>
            <a:r>
              <a:rPr lang="en-US" sz="4000" b="0" dirty="0"/>
              <a:t>RECOMMENDATIONS</a:t>
            </a:r>
          </a:p>
        </p:txBody>
      </p:sp>
      <p:sp>
        <p:nvSpPr>
          <p:cNvPr id="3" name="TextBox 2">
            <a:extLst>
              <a:ext uri="{FF2B5EF4-FFF2-40B4-BE49-F238E27FC236}">
                <a16:creationId xmlns:a16="http://schemas.microsoft.com/office/drawing/2014/main" id="{FF6B1C07-FE98-8798-4299-4EA4340FB003}"/>
              </a:ext>
            </a:extLst>
          </p:cNvPr>
          <p:cNvSpPr txBox="1"/>
          <p:nvPr/>
        </p:nvSpPr>
        <p:spPr>
          <a:xfrm>
            <a:off x="594786" y="1690688"/>
            <a:ext cx="8318305" cy="3026470"/>
          </a:xfrm>
          <a:prstGeom prst="rect">
            <a:avLst/>
          </a:prstGeom>
          <a:noFill/>
        </p:spPr>
        <p:txBody>
          <a:bodyPr wrap="square" rtlCol="0">
            <a:spAutoFit/>
          </a:bodyPr>
          <a:lstStyle/>
          <a:p>
            <a:pPr marL="342900" indent="-342900">
              <a:spcAft>
                <a:spcPts val="800"/>
              </a:spcAft>
              <a:buFont typeface="+mj-lt"/>
              <a:buAutoNum type="alphaLcParenR"/>
            </a:pPr>
            <a:r>
              <a:rPr lang="en-CA" sz="1800" dirty="0">
                <a:effectLst/>
                <a:latin typeface="Aptos" panose="020B0004020202020204" pitchFamily="34" charset="0"/>
                <a:ea typeface="Aptos" panose="020B0004020202020204" pitchFamily="34" charset="0"/>
                <a:cs typeface="Aptos" panose="020B0004020202020204" pitchFamily="34" charset="0"/>
              </a:rPr>
              <a:t>Regulated Health Profession Act</a:t>
            </a:r>
          </a:p>
          <a:p>
            <a:pPr marL="342900" indent="-342900">
              <a:spcAft>
                <a:spcPts val="800"/>
              </a:spcAft>
              <a:buFont typeface="+mj-lt"/>
              <a:buAutoNum type="alphaLcParenR"/>
            </a:pP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indent="-342900">
              <a:spcAft>
                <a:spcPts val="800"/>
              </a:spcAft>
              <a:buFont typeface="+mj-lt"/>
              <a:buAutoNum type="alphaLcParenR"/>
            </a:pPr>
            <a:r>
              <a:rPr lang="en-CA" sz="1800" dirty="0">
                <a:effectLst/>
                <a:latin typeface="Aptos" panose="020B0004020202020204" pitchFamily="34" charset="0"/>
                <a:ea typeface="Aptos" panose="020B0004020202020204" pitchFamily="34" charset="0"/>
                <a:cs typeface="Aptos" panose="020B0004020202020204" pitchFamily="34" charset="0"/>
              </a:rPr>
              <a:t>CDCP </a:t>
            </a:r>
            <a:r>
              <a:rPr lang="en-CA" dirty="0">
                <a:latin typeface="Aptos" panose="020B0004020202020204" pitchFamily="34" charset="0"/>
                <a:ea typeface="Aptos" panose="020B0004020202020204" pitchFamily="34" charset="0"/>
                <a:cs typeface="Aptos" panose="020B0004020202020204" pitchFamily="34" charset="0"/>
              </a:rPr>
              <a:t>Balance Billing </a:t>
            </a:r>
          </a:p>
          <a:p>
            <a:pPr marL="342900" indent="-342900">
              <a:spcAft>
                <a:spcPts val="800"/>
              </a:spcAft>
              <a:buFont typeface="+mj-lt"/>
              <a:buAutoNum type="alphaLcParenR"/>
            </a:pP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indent="-342900">
              <a:spcAft>
                <a:spcPts val="800"/>
              </a:spcAft>
              <a:buFont typeface="+mj-lt"/>
              <a:buAutoNum type="alphaLcParenR"/>
            </a:pPr>
            <a:r>
              <a:rPr lang="en-US" sz="1800" dirty="0">
                <a:effectLst/>
                <a:latin typeface="Aptos" panose="020B0004020202020204" pitchFamily="34" charset="0"/>
                <a:ea typeface="Aptos" panose="020B0004020202020204" pitchFamily="34" charset="0"/>
                <a:cs typeface="Aptos" panose="020B0004020202020204" pitchFamily="34" charset="0"/>
              </a:rPr>
              <a:t>Access to Care </a:t>
            </a:r>
          </a:p>
          <a:p>
            <a:pPr marL="800100" lvl="1" indent="-342900">
              <a:spcAft>
                <a:spcPts val="800"/>
              </a:spcAft>
              <a:buFont typeface="Arial" panose="020B0604020202020204" pitchFamily="34" charset="0"/>
              <a:buChar char="•"/>
            </a:pPr>
            <a:r>
              <a:rPr lang="en-US" dirty="0">
                <a:effectLst/>
                <a:latin typeface="Aptos" panose="020B0004020202020204" pitchFamily="34" charset="0"/>
                <a:ea typeface="Aptos" panose="020B0004020202020204" pitchFamily="34" charset="0"/>
                <a:cs typeface="Aptos" panose="020B0004020202020204" pitchFamily="34" charset="0"/>
              </a:rPr>
              <a:t>Hospital Dentistry </a:t>
            </a:r>
            <a:r>
              <a:rPr lang="en-CA" dirty="0">
                <a:latin typeface="Aptos" panose="020B0004020202020204" pitchFamily="34" charset="0"/>
                <a:ea typeface="Aptos" panose="020B0004020202020204" pitchFamily="34" charset="0"/>
                <a:cs typeface="Aptos" panose="020B0004020202020204" pitchFamily="34" charset="0"/>
              </a:rPr>
              <a:t>Program </a:t>
            </a:r>
          </a:p>
          <a:p>
            <a:pPr marL="800100" lvl="1" indent="-342900">
              <a:spcAft>
                <a:spcPts val="800"/>
              </a:spcAft>
              <a:buFont typeface="Arial" panose="020B0604020202020204" pitchFamily="34" charset="0"/>
              <a:buChar char="•"/>
            </a:pPr>
            <a:r>
              <a:rPr lang="en-CA" dirty="0">
                <a:latin typeface="Aptos" panose="020B0004020202020204" pitchFamily="34" charset="0"/>
                <a:ea typeface="Aptos" panose="020B0004020202020204" pitchFamily="34" charset="0"/>
                <a:cs typeface="Aptos" panose="020B0004020202020204" pitchFamily="34" charset="0"/>
              </a:rPr>
              <a:t>Saskatoon Community Dental Clinic </a:t>
            </a:r>
          </a:p>
          <a:p>
            <a:pPr marL="800100" lvl="1" indent="-342900">
              <a:spcAft>
                <a:spcPts val="800"/>
              </a:spcAft>
              <a:buFont typeface="Arial" panose="020B0604020202020204" pitchFamily="34" charset="0"/>
              <a:buChar char="•"/>
            </a:pPr>
            <a:r>
              <a:rPr lang="en-CA" dirty="0">
                <a:effectLst/>
                <a:latin typeface="Aptos" panose="020B0004020202020204" pitchFamily="34" charset="0"/>
                <a:ea typeface="Aptos" panose="020B0004020202020204" pitchFamily="34" charset="0"/>
                <a:cs typeface="Aptos" panose="020B0004020202020204" pitchFamily="34" charset="0"/>
              </a:rPr>
              <a:t>Long Term Care Program </a:t>
            </a:r>
          </a:p>
        </p:txBody>
      </p:sp>
    </p:spTree>
    <p:extLst>
      <p:ext uri="{BB962C8B-B14F-4D97-AF65-F5344CB8AC3E}">
        <p14:creationId xmlns:p14="http://schemas.microsoft.com/office/powerpoint/2010/main" val="329650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7F23F-E329-4541-BFEF-29BD0862F8D2}"/>
              </a:ext>
            </a:extLst>
          </p:cNvPr>
          <p:cNvSpPr>
            <a:spLocks noGrp="1"/>
          </p:cNvSpPr>
          <p:nvPr>
            <p:ph type="title"/>
          </p:nvPr>
        </p:nvSpPr>
        <p:spPr>
          <a:xfrm>
            <a:off x="838200" y="2297400"/>
            <a:ext cx="10515600" cy="1325563"/>
          </a:xfrm>
        </p:spPr>
        <p:txBody>
          <a:bodyPr/>
          <a:lstStyle/>
          <a:p>
            <a:pPr algn="ctr"/>
            <a:r>
              <a:rPr lang="en-US" dirty="0"/>
              <a:t>THANK YOU</a:t>
            </a:r>
          </a:p>
        </p:txBody>
      </p:sp>
    </p:spTree>
    <p:extLst>
      <p:ext uri="{BB962C8B-B14F-4D97-AF65-F5344CB8AC3E}">
        <p14:creationId xmlns:p14="http://schemas.microsoft.com/office/powerpoint/2010/main" val="201867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C951FED2-1CD9-F4B0-39D2-1419BC1D6466}"/>
              </a:ext>
            </a:extLst>
          </p:cNvPr>
          <p:cNvSpPr txBox="1">
            <a:spLocks/>
          </p:cNvSpPr>
          <p:nvPr/>
        </p:nvSpPr>
        <p:spPr>
          <a:xfrm>
            <a:off x="570844" y="3291575"/>
            <a:ext cx="5752318" cy="7663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a:lstStyle>
          <a:p>
            <a:r>
              <a:rPr lang="en-US" sz="3700" b="0" dirty="0">
                <a:solidFill>
                  <a:srgbClr val="0C583D"/>
                </a:solidFill>
              </a:rPr>
              <a:t>GUIDING PRINCIPLE</a:t>
            </a:r>
          </a:p>
        </p:txBody>
      </p:sp>
      <p:sp>
        <p:nvSpPr>
          <p:cNvPr id="20" name="TextBox 19">
            <a:extLst>
              <a:ext uri="{FF2B5EF4-FFF2-40B4-BE49-F238E27FC236}">
                <a16:creationId xmlns:a16="http://schemas.microsoft.com/office/drawing/2014/main" id="{350D32C3-5DC1-3220-E8AB-B500D8B4D815}"/>
              </a:ext>
            </a:extLst>
          </p:cNvPr>
          <p:cNvSpPr txBox="1"/>
          <p:nvPr/>
        </p:nvSpPr>
        <p:spPr>
          <a:xfrm>
            <a:off x="570844" y="4346208"/>
            <a:ext cx="7917548" cy="1077218"/>
          </a:xfrm>
          <a:prstGeom prst="rect">
            <a:avLst/>
          </a:prstGeom>
          <a:noFill/>
        </p:spPr>
        <p:txBody>
          <a:bodyPr wrap="square">
            <a:spAutoFit/>
          </a:bodyPr>
          <a:lstStyle/>
          <a:p>
            <a:pPr algn="l" fontAlgn="base">
              <a:spcAft>
                <a:spcPts val="1200"/>
              </a:spcAft>
              <a:buClr>
                <a:srgbClr val="0C583D"/>
              </a:buClr>
            </a:pPr>
            <a:r>
              <a:rPr lang="en-US" sz="1600" b="0" i="0" dirty="0">
                <a:effectLst/>
              </a:rPr>
              <a:t>CDSS is a dental regulatory body that regulates dentists 'by the right of the Minister of Health', Government of Saskatchewan, via the Dental Disciplines Act (1997). This is to say the Government delegates, through legislation, the responsibility to the CDSS to license and regulate dentists in Saskatchewan 'in the public interest'.</a:t>
            </a:r>
          </a:p>
        </p:txBody>
      </p:sp>
    </p:spTree>
    <p:extLst>
      <p:ext uri="{BB962C8B-B14F-4D97-AF65-F5344CB8AC3E}">
        <p14:creationId xmlns:p14="http://schemas.microsoft.com/office/powerpoint/2010/main" val="276797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AC858-AC28-4E1B-AC64-477477D9D59E}"/>
              </a:ext>
            </a:extLst>
          </p:cNvPr>
          <p:cNvSpPr>
            <a:spLocks noGrp="1"/>
          </p:cNvSpPr>
          <p:nvPr>
            <p:ph type="title"/>
          </p:nvPr>
        </p:nvSpPr>
        <p:spPr>
          <a:xfrm>
            <a:off x="581283" y="316217"/>
            <a:ext cx="2929668" cy="766313"/>
          </a:xfrm>
        </p:spPr>
        <p:txBody>
          <a:bodyPr>
            <a:noAutofit/>
          </a:bodyPr>
          <a:lstStyle/>
          <a:p>
            <a:r>
              <a:rPr lang="en-US" sz="4000" b="0" dirty="0">
                <a:solidFill>
                  <a:srgbClr val="0C583D"/>
                </a:solidFill>
                <a:latin typeface="Gotham-Book" panose="02000504050000020004" pitchFamily="2" charset="0"/>
              </a:rPr>
              <a:t>VISION</a:t>
            </a:r>
          </a:p>
        </p:txBody>
      </p:sp>
      <p:sp>
        <p:nvSpPr>
          <p:cNvPr id="2" name="Rectangle: Rounded Corners 1">
            <a:extLst>
              <a:ext uri="{FF2B5EF4-FFF2-40B4-BE49-F238E27FC236}">
                <a16:creationId xmlns:a16="http://schemas.microsoft.com/office/drawing/2014/main" id="{3DA028DA-F5A4-4B26-A8A1-3D11D4368274}"/>
              </a:ext>
            </a:extLst>
          </p:cNvPr>
          <p:cNvSpPr/>
          <p:nvPr/>
        </p:nvSpPr>
        <p:spPr>
          <a:xfrm>
            <a:off x="618047" y="4185070"/>
            <a:ext cx="2152582" cy="5239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j-lt"/>
              </a:rPr>
              <a:t>SAFETY</a:t>
            </a:r>
          </a:p>
        </p:txBody>
      </p:sp>
      <p:sp>
        <p:nvSpPr>
          <p:cNvPr id="9" name="Rectangle: Rounded Corners 8">
            <a:extLst>
              <a:ext uri="{FF2B5EF4-FFF2-40B4-BE49-F238E27FC236}">
                <a16:creationId xmlns:a16="http://schemas.microsoft.com/office/drawing/2014/main" id="{3F6B373D-36E2-4504-BB1F-8A430C24E945}"/>
              </a:ext>
            </a:extLst>
          </p:cNvPr>
          <p:cNvSpPr/>
          <p:nvPr/>
        </p:nvSpPr>
        <p:spPr>
          <a:xfrm>
            <a:off x="3053092" y="4185070"/>
            <a:ext cx="2152582" cy="5239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INTEGRITY</a:t>
            </a:r>
          </a:p>
        </p:txBody>
      </p:sp>
      <p:sp>
        <p:nvSpPr>
          <p:cNvPr id="10" name="Rectangle: Rounded Corners 9">
            <a:extLst>
              <a:ext uri="{FF2B5EF4-FFF2-40B4-BE49-F238E27FC236}">
                <a16:creationId xmlns:a16="http://schemas.microsoft.com/office/drawing/2014/main" id="{596A0703-A3D4-4C0A-B154-865A4026953C}"/>
              </a:ext>
            </a:extLst>
          </p:cNvPr>
          <p:cNvSpPr/>
          <p:nvPr/>
        </p:nvSpPr>
        <p:spPr>
          <a:xfrm>
            <a:off x="5487464" y="4185070"/>
            <a:ext cx="2152582" cy="5239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PROFESSIONAL</a:t>
            </a:r>
          </a:p>
        </p:txBody>
      </p:sp>
      <p:sp>
        <p:nvSpPr>
          <p:cNvPr id="16" name="Rectangle: Rounded Corners 15">
            <a:extLst>
              <a:ext uri="{FF2B5EF4-FFF2-40B4-BE49-F238E27FC236}">
                <a16:creationId xmlns:a16="http://schemas.microsoft.com/office/drawing/2014/main" id="{A077CDE6-DCAF-46D0-AB3A-F37241D65EC4}"/>
              </a:ext>
            </a:extLst>
          </p:cNvPr>
          <p:cNvSpPr/>
          <p:nvPr/>
        </p:nvSpPr>
        <p:spPr>
          <a:xfrm>
            <a:off x="7951390" y="4185070"/>
            <a:ext cx="2152582" cy="5239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FULFILLING</a:t>
            </a:r>
          </a:p>
        </p:txBody>
      </p:sp>
      <p:sp>
        <p:nvSpPr>
          <p:cNvPr id="3" name="Title 3">
            <a:extLst>
              <a:ext uri="{FF2B5EF4-FFF2-40B4-BE49-F238E27FC236}">
                <a16:creationId xmlns:a16="http://schemas.microsoft.com/office/drawing/2014/main" id="{C951FED2-1CD9-F4B0-39D2-1419BC1D6466}"/>
              </a:ext>
            </a:extLst>
          </p:cNvPr>
          <p:cNvSpPr txBox="1">
            <a:spLocks/>
          </p:cNvSpPr>
          <p:nvPr/>
        </p:nvSpPr>
        <p:spPr>
          <a:xfrm>
            <a:off x="581282" y="1402383"/>
            <a:ext cx="6561389" cy="7663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a:lstStyle>
          <a:p>
            <a:r>
              <a:rPr lang="en-US" sz="4000" b="0" dirty="0">
                <a:solidFill>
                  <a:srgbClr val="0C583D"/>
                </a:solidFill>
              </a:rPr>
              <a:t>MISSION (STRATEGIES)</a:t>
            </a:r>
          </a:p>
        </p:txBody>
      </p:sp>
      <p:sp>
        <p:nvSpPr>
          <p:cNvPr id="5" name="Title 3">
            <a:extLst>
              <a:ext uri="{FF2B5EF4-FFF2-40B4-BE49-F238E27FC236}">
                <a16:creationId xmlns:a16="http://schemas.microsoft.com/office/drawing/2014/main" id="{6CBF78E4-D37F-6132-B923-9BE7A216A87F}"/>
              </a:ext>
            </a:extLst>
          </p:cNvPr>
          <p:cNvSpPr txBox="1">
            <a:spLocks/>
          </p:cNvSpPr>
          <p:nvPr/>
        </p:nvSpPr>
        <p:spPr>
          <a:xfrm>
            <a:off x="581283" y="3365197"/>
            <a:ext cx="5139934" cy="7663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a:lstStyle>
          <a:p>
            <a:r>
              <a:rPr lang="en-US" sz="4000" b="0" dirty="0">
                <a:solidFill>
                  <a:srgbClr val="0C583D"/>
                </a:solidFill>
              </a:rPr>
              <a:t>VALUES</a:t>
            </a:r>
          </a:p>
        </p:txBody>
      </p:sp>
      <p:sp>
        <p:nvSpPr>
          <p:cNvPr id="6" name="TextBox 5">
            <a:extLst>
              <a:ext uri="{FF2B5EF4-FFF2-40B4-BE49-F238E27FC236}">
                <a16:creationId xmlns:a16="http://schemas.microsoft.com/office/drawing/2014/main" id="{D58FE7F3-2CC0-93AC-8D9F-6207D78D54BD}"/>
              </a:ext>
            </a:extLst>
          </p:cNvPr>
          <p:cNvSpPr txBox="1"/>
          <p:nvPr/>
        </p:nvSpPr>
        <p:spPr>
          <a:xfrm>
            <a:off x="618047" y="4767915"/>
            <a:ext cx="2152582" cy="1508105"/>
          </a:xfrm>
          <a:prstGeom prst="rect">
            <a:avLst/>
          </a:prstGeom>
          <a:noFill/>
        </p:spPr>
        <p:txBody>
          <a:bodyPr wrap="square" rtlCol="0">
            <a:spAutoFit/>
          </a:bodyPr>
          <a:lstStyle/>
          <a:p>
            <a:r>
              <a:rPr lang="en-US" sz="1700" dirty="0">
                <a:solidFill>
                  <a:srgbClr val="A99A6E"/>
                </a:solidFill>
              </a:rPr>
              <a:t>GOVERNED BY SAFETY</a:t>
            </a:r>
          </a:p>
          <a:p>
            <a:endParaRPr lang="en-US" sz="1000" dirty="0"/>
          </a:p>
          <a:p>
            <a:r>
              <a:rPr lang="en-US" sz="1500" dirty="0"/>
              <a:t>Ensure public and patient safety at all times.</a:t>
            </a:r>
            <a:endParaRPr lang="en-CA" sz="1500" dirty="0"/>
          </a:p>
        </p:txBody>
      </p:sp>
      <p:sp>
        <p:nvSpPr>
          <p:cNvPr id="7" name="TextBox 6">
            <a:extLst>
              <a:ext uri="{FF2B5EF4-FFF2-40B4-BE49-F238E27FC236}">
                <a16:creationId xmlns:a16="http://schemas.microsoft.com/office/drawing/2014/main" id="{53FB777E-9D45-05E6-4634-F628E9ADEA1D}"/>
              </a:ext>
            </a:extLst>
          </p:cNvPr>
          <p:cNvSpPr txBox="1"/>
          <p:nvPr/>
        </p:nvSpPr>
        <p:spPr>
          <a:xfrm>
            <a:off x="3053092" y="4767915"/>
            <a:ext cx="2434371" cy="1692771"/>
          </a:xfrm>
          <a:prstGeom prst="rect">
            <a:avLst/>
          </a:prstGeom>
          <a:noFill/>
        </p:spPr>
        <p:txBody>
          <a:bodyPr wrap="square" rtlCol="0">
            <a:spAutoFit/>
          </a:bodyPr>
          <a:lstStyle/>
          <a:p>
            <a:r>
              <a:rPr lang="en-US" sz="1700" dirty="0">
                <a:solidFill>
                  <a:srgbClr val="A99A6E"/>
                </a:solidFill>
              </a:rPr>
              <a:t>TRUSTED AND RESPECTED</a:t>
            </a:r>
          </a:p>
          <a:p>
            <a:endParaRPr lang="en-US" sz="1000" dirty="0">
              <a:solidFill>
                <a:srgbClr val="A99A6E"/>
              </a:solidFill>
            </a:endParaRPr>
          </a:p>
          <a:p>
            <a:r>
              <a:rPr lang="en-US" sz="1500" dirty="0"/>
              <a:t>Reputable organization in the eyes of the public, government, profession and registrants.</a:t>
            </a:r>
            <a:endParaRPr lang="en-CA" sz="1500" dirty="0"/>
          </a:p>
        </p:txBody>
      </p:sp>
      <p:sp>
        <p:nvSpPr>
          <p:cNvPr id="8" name="TextBox 7">
            <a:extLst>
              <a:ext uri="{FF2B5EF4-FFF2-40B4-BE49-F238E27FC236}">
                <a16:creationId xmlns:a16="http://schemas.microsoft.com/office/drawing/2014/main" id="{97125F29-B9EC-FB2F-B6EB-74DCAD7CFEA5}"/>
              </a:ext>
            </a:extLst>
          </p:cNvPr>
          <p:cNvSpPr txBox="1"/>
          <p:nvPr/>
        </p:nvSpPr>
        <p:spPr>
          <a:xfrm>
            <a:off x="5487464" y="4767915"/>
            <a:ext cx="2152582" cy="1708160"/>
          </a:xfrm>
          <a:prstGeom prst="rect">
            <a:avLst/>
          </a:prstGeom>
          <a:noFill/>
        </p:spPr>
        <p:txBody>
          <a:bodyPr wrap="square" rtlCol="0">
            <a:spAutoFit/>
          </a:bodyPr>
          <a:lstStyle/>
          <a:p>
            <a:r>
              <a:rPr lang="en-US" sz="1700" dirty="0">
                <a:solidFill>
                  <a:srgbClr val="A99A6E"/>
                </a:solidFill>
              </a:rPr>
              <a:t>HIGH STANDARDS</a:t>
            </a:r>
          </a:p>
          <a:p>
            <a:endParaRPr lang="en-US" sz="1000" dirty="0">
              <a:solidFill>
                <a:srgbClr val="A99A6E"/>
              </a:solidFill>
            </a:endParaRPr>
          </a:p>
          <a:p>
            <a:r>
              <a:rPr lang="en-US" sz="1500" b="0" i="0" dirty="0">
                <a:effectLst/>
              </a:rPr>
              <a:t>Impartial, objective, transparent and fair policies and procedures</a:t>
            </a:r>
            <a:r>
              <a:rPr lang="en-US" sz="1600" b="0" i="0" dirty="0">
                <a:effectLst/>
              </a:rPr>
              <a:t>.</a:t>
            </a:r>
            <a:endParaRPr lang="en-CA" sz="1600" dirty="0"/>
          </a:p>
        </p:txBody>
      </p:sp>
      <p:sp>
        <p:nvSpPr>
          <p:cNvPr id="20" name="TextBox 19">
            <a:extLst>
              <a:ext uri="{FF2B5EF4-FFF2-40B4-BE49-F238E27FC236}">
                <a16:creationId xmlns:a16="http://schemas.microsoft.com/office/drawing/2014/main" id="{350D32C3-5DC1-3220-E8AB-B500D8B4D815}"/>
              </a:ext>
            </a:extLst>
          </p:cNvPr>
          <p:cNvSpPr txBox="1"/>
          <p:nvPr/>
        </p:nvSpPr>
        <p:spPr>
          <a:xfrm>
            <a:off x="618047" y="2146476"/>
            <a:ext cx="6093994" cy="1246495"/>
          </a:xfrm>
          <a:prstGeom prst="rect">
            <a:avLst/>
          </a:prstGeom>
          <a:noFill/>
        </p:spPr>
        <p:txBody>
          <a:bodyPr wrap="square">
            <a:spAutoFit/>
          </a:bodyPr>
          <a:lstStyle/>
          <a:p>
            <a:pPr marL="285750" indent="-285750" algn="l" fontAlgn="base">
              <a:spcAft>
                <a:spcPts val="600"/>
              </a:spcAft>
              <a:buClr>
                <a:srgbClr val="0C583D"/>
              </a:buClr>
              <a:buFont typeface="Arial" panose="020B0604020202020204" pitchFamily="34" charset="0"/>
              <a:buChar char="•"/>
            </a:pPr>
            <a:r>
              <a:rPr lang="en-CA" sz="1500" b="0" i="0" dirty="0">
                <a:effectLst/>
              </a:rPr>
              <a:t>License new entrants</a:t>
            </a:r>
          </a:p>
          <a:p>
            <a:pPr marL="285750" indent="-285750" algn="l" fontAlgn="base">
              <a:spcAft>
                <a:spcPts val="600"/>
              </a:spcAft>
              <a:buClr>
                <a:srgbClr val="0C583D"/>
              </a:buClr>
              <a:buFont typeface="Arial" panose="020B0604020202020204" pitchFamily="34" charset="0"/>
              <a:buChar char="•"/>
            </a:pPr>
            <a:r>
              <a:rPr lang="en-CA" sz="1500" b="0" i="0" dirty="0">
                <a:effectLst/>
              </a:rPr>
              <a:t>Regulate </a:t>
            </a:r>
            <a:r>
              <a:rPr lang="en-CA" sz="1500" dirty="0"/>
              <a:t>registrants</a:t>
            </a:r>
            <a:endParaRPr lang="en-CA" sz="1500" b="0" i="0" dirty="0">
              <a:effectLst/>
            </a:endParaRPr>
          </a:p>
          <a:p>
            <a:pPr marL="285750" indent="-285750" algn="l" fontAlgn="base">
              <a:spcAft>
                <a:spcPts val="600"/>
              </a:spcAft>
              <a:buClr>
                <a:srgbClr val="0C583D"/>
              </a:buClr>
              <a:buFont typeface="Arial" panose="020B0604020202020204" pitchFamily="34" charset="0"/>
              <a:buChar char="•"/>
            </a:pPr>
            <a:r>
              <a:rPr lang="en-CA" sz="1500" b="0" i="0" dirty="0">
                <a:effectLst/>
              </a:rPr>
              <a:t>Provide continuous education</a:t>
            </a:r>
          </a:p>
          <a:p>
            <a:pPr marL="285750" indent="-285750" algn="l" fontAlgn="base">
              <a:spcAft>
                <a:spcPts val="600"/>
              </a:spcAft>
              <a:buClr>
                <a:srgbClr val="0C583D"/>
              </a:buClr>
              <a:buFont typeface="Arial" panose="020B0604020202020204" pitchFamily="34" charset="0"/>
              <a:buChar char="•"/>
            </a:pPr>
            <a:r>
              <a:rPr lang="en-CA" sz="1500" b="0" i="0" dirty="0">
                <a:effectLst/>
              </a:rPr>
              <a:t>Implement current best practices</a:t>
            </a:r>
          </a:p>
        </p:txBody>
      </p:sp>
      <p:sp>
        <p:nvSpPr>
          <p:cNvPr id="22" name="TextBox 21">
            <a:extLst>
              <a:ext uri="{FF2B5EF4-FFF2-40B4-BE49-F238E27FC236}">
                <a16:creationId xmlns:a16="http://schemas.microsoft.com/office/drawing/2014/main" id="{6D8B8FB0-F260-F1B6-B22E-E168B1DBCC1E}"/>
              </a:ext>
            </a:extLst>
          </p:cNvPr>
          <p:cNvSpPr txBox="1"/>
          <p:nvPr/>
        </p:nvSpPr>
        <p:spPr>
          <a:xfrm>
            <a:off x="605347" y="1067975"/>
            <a:ext cx="6093994" cy="323165"/>
          </a:xfrm>
          <a:prstGeom prst="rect">
            <a:avLst/>
          </a:prstGeom>
          <a:noFill/>
        </p:spPr>
        <p:txBody>
          <a:bodyPr wrap="square">
            <a:spAutoFit/>
          </a:bodyPr>
          <a:lstStyle/>
          <a:p>
            <a:r>
              <a:rPr lang="en-CA" sz="1500" b="0" i="0" dirty="0">
                <a:effectLst/>
              </a:rPr>
              <a:t>Safely serve the public.</a:t>
            </a:r>
            <a:endParaRPr lang="en-CA" sz="1500" dirty="0"/>
          </a:p>
        </p:txBody>
      </p:sp>
      <p:sp>
        <p:nvSpPr>
          <p:cNvPr id="23" name="TextBox 22">
            <a:extLst>
              <a:ext uri="{FF2B5EF4-FFF2-40B4-BE49-F238E27FC236}">
                <a16:creationId xmlns:a16="http://schemas.microsoft.com/office/drawing/2014/main" id="{43344D7A-6A1B-A356-3D5C-E3E389475D83}"/>
              </a:ext>
            </a:extLst>
          </p:cNvPr>
          <p:cNvSpPr txBox="1"/>
          <p:nvPr/>
        </p:nvSpPr>
        <p:spPr>
          <a:xfrm>
            <a:off x="7951390" y="4767915"/>
            <a:ext cx="2152582" cy="1754326"/>
          </a:xfrm>
          <a:prstGeom prst="rect">
            <a:avLst/>
          </a:prstGeom>
          <a:noFill/>
        </p:spPr>
        <p:txBody>
          <a:bodyPr wrap="square" rtlCol="0">
            <a:spAutoFit/>
          </a:bodyPr>
          <a:lstStyle/>
          <a:p>
            <a:r>
              <a:rPr lang="en-US" sz="1700" dirty="0">
                <a:solidFill>
                  <a:srgbClr val="A99A6E"/>
                </a:solidFill>
              </a:rPr>
              <a:t>PROFESSION </a:t>
            </a:r>
          </a:p>
          <a:p>
            <a:r>
              <a:rPr lang="en-US" sz="1700" dirty="0">
                <a:solidFill>
                  <a:srgbClr val="A99A6E"/>
                </a:solidFill>
              </a:rPr>
              <a:t>OF CHOICE</a:t>
            </a:r>
          </a:p>
          <a:p>
            <a:endParaRPr lang="en-US" sz="1000" dirty="0"/>
          </a:p>
          <a:p>
            <a:r>
              <a:rPr lang="en-US" sz="1500" dirty="0"/>
              <a:t>Opportunity to learn, grow, succeed and improve the lives of others.</a:t>
            </a:r>
            <a:endParaRPr lang="en-CA" sz="1500" dirty="0"/>
          </a:p>
        </p:txBody>
      </p:sp>
    </p:spTree>
    <p:extLst>
      <p:ext uri="{BB962C8B-B14F-4D97-AF65-F5344CB8AC3E}">
        <p14:creationId xmlns:p14="http://schemas.microsoft.com/office/powerpoint/2010/main" val="31433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AC858-AC28-4E1B-AC64-477477D9D59E}"/>
              </a:ext>
            </a:extLst>
          </p:cNvPr>
          <p:cNvSpPr>
            <a:spLocks noGrp="1"/>
          </p:cNvSpPr>
          <p:nvPr>
            <p:ph type="title"/>
          </p:nvPr>
        </p:nvSpPr>
        <p:spPr>
          <a:xfrm>
            <a:off x="581283" y="346919"/>
            <a:ext cx="3645660" cy="766313"/>
          </a:xfrm>
        </p:spPr>
        <p:txBody>
          <a:bodyPr>
            <a:normAutofit/>
          </a:bodyPr>
          <a:lstStyle/>
          <a:p>
            <a:r>
              <a:rPr lang="en-US" sz="4000" b="0" dirty="0">
                <a:solidFill>
                  <a:srgbClr val="0C583D"/>
                </a:solidFill>
              </a:rPr>
              <a:t>CDSS STAFF</a:t>
            </a:r>
          </a:p>
        </p:txBody>
      </p:sp>
      <p:sp>
        <p:nvSpPr>
          <p:cNvPr id="22" name="TextBox 21">
            <a:extLst>
              <a:ext uri="{FF2B5EF4-FFF2-40B4-BE49-F238E27FC236}">
                <a16:creationId xmlns:a16="http://schemas.microsoft.com/office/drawing/2014/main" id="{6D8B8FB0-F260-F1B6-B22E-E168B1DBCC1E}"/>
              </a:ext>
            </a:extLst>
          </p:cNvPr>
          <p:cNvSpPr txBox="1"/>
          <p:nvPr/>
        </p:nvSpPr>
        <p:spPr>
          <a:xfrm>
            <a:off x="662259" y="1641402"/>
            <a:ext cx="9013609" cy="4801314"/>
          </a:xfrm>
          <a:prstGeom prst="rect">
            <a:avLst/>
          </a:prstGeom>
          <a:noFill/>
        </p:spPr>
        <p:txBody>
          <a:bodyPr wrap="square">
            <a:spAutoFit/>
          </a:bodyPr>
          <a:lstStyle/>
          <a:p>
            <a:pPr algn="l"/>
            <a:r>
              <a:rPr lang="en-CA" sz="1800" b="0" i="0" u="none" strike="noStrike" baseline="0" dirty="0">
                <a:solidFill>
                  <a:srgbClr val="333333"/>
                </a:solidFill>
              </a:rPr>
              <a:t>Dr. Dean Zimmer </a:t>
            </a:r>
          </a:p>
          <a:p>
            <a:pPr algn="l"/>
            <a:r>
              <a:rPr lang="en-CA" sz="1800" b="0" i="0" u="none" strike="noStrike" baseline="0" dirty="0">
                <a:solidFill>
                  <a:srgbClr val="333333"/>
                </a:solidFill>
              </a:rPr>
              <a:t>Registrar</a:t>
            </a:r>
          </a:p>
          <a:p>
            <a:pPr algn="l"/>
            <a:endParaRPr lang="en-CA" sz="1800" b="0" i="0" u="none" strike="noStrike" baseline="0" dirty="0">
              <a:solidFill>
                <a:srgbClr val="333333"/>
              </a:solidFill>
            </a:endParaRPr>
          </a:p>
          <a:p>
            <a:pPr algn="l"/>
            <a:r>
              <a:rPr lang="en-CA" sz="1800" b="0" i="0" u="none" strike="noStrike" baseline="0" dirty="0">
                <a:solidFill>
                  <a:srgbClr val="333333"/>
                </a:solidFill>
              </a:rPr>
              <a:t>Jaime Korczak</a:t>
            </a:r>
          </a:p>
          <a:p>
            <a:pPr algn="l"/>
            <a:r>
              <a:rPr lang="en-CA" sz="1800" b="0" i="0" u="none" strike="noStrike" baseline="0" dirty="0">
                <a:solidFill>
                  <a:srgbClr val="333333"/>
                </a:solidFill>
              </a:rPr>
              <a:t>Executive Director</a:t>
            </a:r>
          </a:p>
          <a:p>
            <a:pPr algn="l"/>
            <a:endParaRPr lang="en-CA" sz="1800" b="0" i="0" u="none" strike="noStrike" baseline="0" dirty="0">
              <a:solidFill>
                <a:srgbClr val="333333"/>
              </a:solidFill>
            </a:endParaRPr>
          </a:p>
          <a:p>
            <a:pPr algn="l"/>
            <a:r>
              <a:rPr lang="en-CA" sz="1800" b="0" i="0" u="none" strike="noStrike" baseline="0" dirty="0">
                <a:solidFill>
                  <a:srgbClr val="333333"/>
                </a:solidFill>
              </a:rPr>
              <a:t>Jessica Gunn</a:t>
            </a:r>
          </a:p>
          <a:p>
            <a:pPr algn="l"/>
            <a:r>
              <a:rPr lang="en-CA" sz="1800" b="0" i="0" u="none" strike="noStrike" baseline="0" dirty="0">
                <a:solidFill>
                  <a:srgbClr val="333333"/>
                </a:solidFill>
              </a:rPr>
              <a:t>Executive Assistant </a:t>
            </a:r>
            <a:endParaRPr lang="de-DE" sz="1800" b="0" i="0" u="none" strike="noStrike" baseline="0" dirty="0">
              <a:solidFill>
                <a:srgbClr val="333333"/>
              </a:solidFill>
            </a:endParaRPr>
          </a:p>
          <a:p>
            <a:pPr algn="l"/>
            <a:endParaRPr lang="en-CA" sz="1800" b="0" i="0" u="none" strike="noStrike" baseline="0" dirty="0">
              <a:solidFill>
                <a:srgbClr val="333333"/>
              </a:solidFill>
            </a:endParaRPr>
          </a:p>
          <a:p>
            <a:pPr algn="l"/>
            <a:r>
              <a:rPr lang="en-CA" sz="1800" b="0" i="0" u="none" strike="noStrike" baseline="0" dirty="0">
                <a:solidFill>
                  <a:srgbClr val="333333"/>
                </a:solidFill>
              </a:rPr>
              <a:t>Lisa Cassidy</a:t>
            </a:r>
          </a:p>
          <a:p>
            <a:pPr algn="l"/>
            <a:r>
              <a:rPr lang="en-CA" sz="1800" b="0" i="0" u="none" strike="noStrike" baseline="0" dirty="0">
                <a:solidFill>
                  <a:srgbClr val="333333"/>
                </a:solidFill>
              </a:rPr>
              <a:t>Senior Coordinator of Professional Standards and Complaint Process</a:t>
            </a:r>
          </a:p>
          <a:p>
            <a:pPr algn="l"/>
            <a:endParaRPr lang="en-CA" dirty="0">
              <a:solidFill>
                <a:srgbClr val="333333"/>
              </a:solidFill>
            </a:endParaRPr>
          </a:p>
          <a:p>
            <a:pPr algn="l"/>
            <a:r>
              <a:rPr lang="en-CA" sz="1800" b="0" i="0" u="none" strike="noStrike" baseline="0" dirty="0">
                <a:solidFill>
                  <a:srgbClr val="333333"/>
                </a:solidFill>
              </a:rPr>
              <a:t>Morgan Molde </a:t>
            </a:r>
          </a:p>
          <a:p>
            <a:pPr algn="l"/>
            <a:r>
              <a:rPr lang="en-CA" sz="1800" b="0" i="0" u="none" strike="noStrike" baseline="0" dirty="0">
                <a:solidFill>
                  <a:srgbClr val="333333"/>
                </a:solidFill>
              </a:rPr>
              <a:t>Administrative Licensing Coordinator </a:t>
            </a:r>
          </a:p>
          <a:p>
            <a:pPr algn="l"/>
            <a:endParaRPr lang="en-CA" dirty="0">
              <a:solidFill>
                <a:srgbClr val="333333"/>
              </a:solidFill>
            </a:endParaRPr>
          </a:p>
          <a:p>
            <a:pPr algn="l"/>
            <a:r>
              <a:rPr lang="en-CA" sz="1800" b="0" i="0" u="none" strike="noStrike" baseline="0" dirty="0" err="1">
                <a:solidFill>
                  <a:srgbClr val="333333"/>
                </a:solidFill>
              </a:rPr>
              <a:t>Dayzia</a:t>
            </a:r>
            <a:r>
              <a:rPr lang="en-CA" sz="1800" b="0" i="0" u="none" strike="noStrike" baseline="0" dirty="0">
                <a:solidFill>
                  <a:srgbClr val="333333"/>
                </a:solidFill>
              </a:rPr>
              <a:t> </a:t>
            </a:r>
            <a:r>
              <a:rPr lang="en-CA" sz="1800" b="0" i="0" u="none" strike="noStrike" baseline="0" dirty="0" err="1">
                <a:solidFill>
                  <a:srgbClr val="333333"/>
                </a:solidFill>
              </a:rPr>
              <a:t>Twordik</a:t>
            </a:r>
            <a:r>
              <a:rPr lang="en-CA" sz="1800" b="0" i="0" u="none" strike="noStrike" baseline="0" dirty="0">
                <a:solidFill>
                  <a:srgbClr val="333333"/>
                </a:solidFill>
              </a:rPr>
              <a:t> </a:t>
            </a:r>
          </a:p>
          <a:p>
            <a:pPr algn="l"/>
            <a:r>
              <a:rPr lang="en-CA" dirty="0">
                <a:solidFill>
                  <a:srgbClr val="333333"/>
                </a:solidFill>
              </a:rPr>
              <a:t>Practice Enhancement Coordinator </a:t>
            </a:r>
            <a:r>
              <a:rPr lang="en-CA" sz="1800" b="0" i="0" u="none" strike="noStrike" baseline="0" dirty="0">
                <a:solidFill>
                  <a:srgbClr val="333333"/>
                </a:solidFill>
              </a:rPr>
              <a:t> </a:t>
            </a:r>
            <a:endParaRPr lang="en-CA" sz="1600" dirty="0"/>
          </a:p>
        </p:txBody>
      </p:sp>
      <p:sp>
        <p:nvSpPr>
          <p:cNvPr id="19" name="Rectangle: Rounded Corners 18">
            <a:extLst>
              <a:ext uri="{FF2B5EF4-FFF2-40B4-BE49-F238E27FC236}">
                <a16:creationId xmlns:a16="http://schemas.microsoft.com/office/drawing/2014/main" id="{72D4F013-BA6F-7022-6591-18E7F466A166}"/>
              </a:ext>
            </a:extLst>
          </p:cNvPr>
          <p:cNvSpPr/>
          <p:nvPr/>
        </p:nvSpPr>
        <p:spPr>
          <a:xfrm>
            <a:off x="662259" y="1189046"/>
            <a:ext cx="5139934" cy="3765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mj-lt"/>
              </a:rPr>
              <a:t>MANAGEMENT &amp; STAFF</a:t>
            </a:r>
          </a:p>
        </p:txBody>
      </p:sp>
    </p:spTree>
    <p:extLst>
      <p:ext uri="{BB962C8B-B14F-4D97-AF65-F5344CB8AC3E}">
        <p14:creationId xmlns:p14="http://schemas.microsoft.com/office/powerpoint/2010/main" val="107590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DA028DA-F5A4-4B26-A8A1-3D11D4368274}"/>
              </a:ext>
            </a:extLst>
          </p:cNvPr>
          <p:cNvSpPr/>
          <p:nvPr/>
        </p:nvSpPr>
        <p:spPr>
          <a:xfrm>
            <a:off x="662260" y="1016809"/>
            <a:ext cx="5139933" cy="3765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mj-lt"/>
              </a:rPr>
              <a:t>ELECTED COUNCIL MEMBERS</a:t>
            </a:r>
          </a:p>
        </p:txBody>
      </p:sp>
      <p:sp>
        <p:nvSpPr>
          <p:cNvPr id="3" name="TextBox 2">
            <a:extLst>
              <a:ext uri="{FF2B5EF4-FFF2-40B4-BE49-F238E27FC236}">
                <a16:creationId xmlns:a16="http://schemas.microsoft.com/office/drawing/2014/main" id="{53CDD5BB-A488-A019-EC25-5559502D9068}"/>
              </a:ext>
            </a:extLst>
          </p:cNvPr>
          <p:cNvSpPr txBox="1"/>
          <p:nvPr/>
        </p:nvSpPr>
        <p:spPr>
          <a:xfrm>
            <a:off x="662260" y="1637899"/>
            <a:ext cx="6093994" cy="2846933"/>
          </a:xfrm>
          <a:prstGeom prst="rect">
            <a:avLst/>
          </a:prstGeom>
          <a:noFill/>
        </p:spPr>
        <p:txBody>
          <a:bodyPr wrap="square">
            <a:spAutoFit/>
          </a:bodyPr>
          <a:lstStyle/>
          <a:p>
            <a:pPr algn="l">
              <a:spcAft>
                <a:spcPts val="600"/>
              </a:spcAft>
            </a:pPr>
            <a:r>
              <a:rPr lang="nl-NL" b="0" i="0" u="none" strike="noStrike" baseline="0" dirty="0">
                <a:solidFill>
                  <a:srgbClr val="333333"/>
                </a:solidFill>
              </a:rPr>
              <a:t>Dr. Derek Thiessen, Swift Current, </a:t>
            </a:r>
            <a:r>
              <a:rPr lang="en-CA" b="0" i="0" u="none" strike="noStrike" baseline="0" dirty="0">
                <a:solidFill>
                  <a:srgbClr val="333333"/>
                </a:solidFill>
              </a:rPr>
              <a:t>President</a:t>
            </a:r>
          </a:p>
          <a:p>
            <a:pPr algn="l">
              <a:spcAft>
                <a:spcPts val="600"/>
              </a:spcAft>
            </a:pPr>
            <a:r>
              <a:rPr lang="en-CA" b="0" i="0" u="none" strike="noStrike" baseline="0" dirty="0">
                <a:solidFill>
                  <a:srgbClr val="333333"/>
                </a:solidFill>
              </a:rPr>
              <a:t>Dr. Michael Fowler, Regina, President-Elect</a:t>
            </a:r>
          </a:p>
          <a:p>
            <a:pPr algn="l">
              <a:spcAft>
                <a:spcPts val="600"/>
              </a:spcAft>
            </a:pPr>
            <a:r>
              <a:rPr lang="en-CA" b="0" i="0" u="none" strike="noStrike" baseline="0" dirty="0">
                <a:solidFill>
                  <a:srgbClr val="333333"/>
                </a:solidFill>
              </a:rPr>
              <a:t>Dr. Raj Bhargava, Saskatoon, Vice President</a:t>
            </a:r>
          </a:p>
          <a:p>
            <a:pPr algn="l">
              <a:spcAft>
                <a:spcPts val="600"/>
              </a:spcAft>
            </a:pPr>
            <a:r>
              <a:rPr lang="en-CA" b="0" i="0" u="none" strike="noStrike" baseline="0" dirty="0">
                <a:solidFill>
                  <a:srgbClr val="333333"/>
                </a:solidFill>
              </a:rPr>
              <a:t>Dr. Michael Koskie, Yorkton</a:t>
            </a:r>
          </a:p>
          <a:p>
            <a:pPr algn="l">
              <a:spcAft>
                <a:spcPts val="600"/>
              </a:spcAft>
            </a:pPr>
            <a:r>
              <a:rPr lang="en-CA" b="0" i="0" u="none" strike="noStrike" baseline="0" dirty="0">
                <a:solidFill>
                  <a:srgbClr val="333333"/>
                </a:solidFill>
              </a:rPr>
              <a:t>Dr. Erika Ridgway, Saskatoon</a:t>
            </a:r>
          </a:p>
          <a:p>
            <a:pPr algn="l">
              <a:spcAft>
                <a:spcPts val="600"/>
              </a:spcAft>
            </a:pPr>
            <a:r>
              <a:rPr lang="en-CA" b="0" i="0" u="none" strike="noStrike" baseline="0" dirty="0">
                <a:solidFill>
                  <a:srgbClr val="333333"/>
                </a:solidFill>
              </a:rPr>
              <a:t>Dr. Kevin Saganski, Saskatoon</a:t>
            </a:r>
          </a:p>
          <a:p>
            <a:pPr algn="l">
              <a:spcAft>
                <a:spcPts val="600"/>
              </a:spcAft>
            </a:pPr>
            <a:r>
              <a:rPr lang="en-CA" b="0" i="0" u="none" strike="noStrike" baseline="0" dirty="0">
                <a:solidFill>
                  <a:srgbClr val="333333"/>
                </a:solidFill>
              </a:rPr>
              <a:t>Dr. Wes Thomson, </a:t>
            </a:r>
            <a:r>
              <a:rPr lang="en-CA" dirty="0">
                <a:solidFill>
                  <a:srgbClr val="333333"/>
                </a:solidFill>
              </a:rPr>
              <a:t>Kamsack</a:t>
            </a:r>
          </a:p>
          <a:p>
            <a:pPr algn="l">
              <a:spcAft>
                <a:spcPts val="600"/>
              </a:spcAft>
            </a:pPr>
            <a:r>
              <a:rPr lang="en-CA" b="0" i="0" u="none" strike="noStrike" baseline="0" dirty="0">
                <a:solidFill>
                  <a:srgbClr val="333333"/>
                </a:solidFill>
              </a:rPr>
              <a:t>Dr. Kabir Virdi, Saskatoon</a:t>
            </a:r>
          </a:p>
        </p:txBody>
      </p:sp>
    </p:spTree>
    <p:extLst>
      <p:ext uri="{BB962C8B-B14F-4D97-AF65-F5344CB8AC3E}">
        <p14:creationId xmlns:p14="http://schemas.microsoft.com/office/powerpoint/2010/main" val="187451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D8B8FB0-F260-F1B6-B22E-E168B1DBCC1E}"/>
              </a:ext>
            </a:extLst>
          </p:cNvPr>
          <p:cNvSpPr txBox="1"/>
          <p:nvPr/>
        </p:nvSpPr>
        <p:spPr>
          <a:xfrm>
            <a:off x="662260" y="3659626"/>
            <a:ext cx="8800715" cy="1785104"/>
          </a:xfrm>
          <a:prstGeom prst="rect">
            <a:avLst/>
          </a:prstGeom>
          <a:noFill/>
        </p:spPr>
        <p:txBody>
          <a:bodyPr wrap="square">
            <a:spAutoFit/>
          </a:bodyPr>
          <a:lstStyle/>
          <a:p>
            <a:pPr algn="l">
              <a:spcAft>
                <a:spcPts val="600"/>
              </a:spcAft>
            </a:pPr>
            <a:r>
              <a:rPr lang="en-US" sz="1800" b="0" i="0" u="none" strike="noStrike" baseline="0" dirty="0">
                <a:solidFill>
                  <a:srgbClr val="333333"/>
                </a:solidFill>
              </a:rPr>
              <a:t>Dr. Brian Baker—Board of Directors, </a:t>
            </a:r>
            <a:r>
              <a:rPr lang="en-CA" sz="1800" b="0" i="0" u="none" strike="noStrike" baseline="0" dirty="0">
                <a:solidFill>
                  <a:srgbClr val="333333"/>
                </a:solidFill>
              </a:rPr>
              <a:t>Canadian Dental Association</a:t>
            </a:r>
          </a:p>
          <a:p>
            <a:pPr algn="l">
              <a:spcAft>
                <a:spcPts val="600"/>
              </a:spcAft>
            </a:pPr>
            <a:r>
              <a:rPr lang="en-US" sz="1800" b="0" i="0" u="none" strike="noStrike" baseline="0" dirty="0">
                <a:solidFill>
                  <a:srgbClr val="333333"/>
                </a:solidFill>
              </a:rPr>
              <a:t>Dr. Walter Siqueira—Dean, College of </a:t>
            </a:r>
            <a:r>
              <a:rPr lang="en-CA" sz="1800" b="0" i="0" u="none" strike="noStrike" baseline="0" dirty="0">
                <a:solidFill>
                  <a:srgbClr val="333333"/>
                </a:solidFill>
              </a:rPr>
              <a:t>Dentistry, University of Saskatchewan</a:t>
            </a:r>
          </a:p>
          <a:p>
            <a:pPr algn="l">
              <a:spcAft>
                <a:spcPts val="600"/>
              </a:spcAft>
            </a:pPr>
            <a:r>
              <a:rPr lang="en-US" sz="1800" b="0" i="0" u="none" strike="noStrike" baseline="0" dirty="0">
                <a:solidFill>
                  <a:srgbClr val="333333"/>
                </a:solidFill>
              </a:rPr>
              <a:t>Dr. </a:t>
            </a:r>
            <a:r>
              <a:rPr lang="en-US" sz="1800" b="0" i="0" u="none" strike="noStrike" baseline="0" dirty="0" err="1">
                <a:solidFill>
                  <a:srgbClr val="333333"/>
                </a:solidFill>
              </a:rPr>
              <a:t>Stéfan</a:t>
            </a:r>
            <a:r>
              <a:rPr lang="en-US" sz="1800" b="0" i="0" u="none" strike="noStrike" baseline="0" dirty="0">
                <a:solidFill>
                  <a:srgbClr val="333333"/>
                </a:solidFill>
              </a:rPr>
              <a:t> </a:t>
            </a:r>
            <a:r>
              <a:rPr lang="en-US" sz="1800" b="0" i="0" u="none" strike="noStrike" baseline="0" dirty="0" err="1">
                <a:solidFill>
                  <a:srgbClr val="333333"/>
                </a:solidFill>
              </a:rPr>
              <a:t>Piché</a:t>
            </a:r>
            <a:r>
              <a:rPr lang="en-US" sz="1800" b="0" i="0" u="none" strike="noStrike" baseline="0" dirty="0">
                <a:solidFill>
                  <a:srgbClr val="333333"/>
                </a:solidFill>
              </a:rPr>
              <a:t>—Board of Directors, </a:t>
            </a:r>
            <a:r>
              <a:rPr lang="en-CA" sz="1800" b="0" i="0" u="none" strike="noStrike" baseline="0" dirty="0">
                <a:solidFill>
                  <a:srgbClr val="333333"/>
                </a:solidFill>
              </a:rPr>
              <a:t>National Dental Examining Board</a:t>
            </a:r>
          </a:p>
          <a:p>
            <a:pPr algn="l">
              <a:spcAft>
                <a:spcPts val="600"/>
              </a:spcAft>
            </a:pPr>
            <a:r>
              <a:rPr lang="en-CA" sz="1800" b="0" i="0" u="none" strike="noStrike" baseline="0" dirty="0">
                <a:solidFill>
                  <a:srgbClr val="333333"/>
                </a:solidFill>
              </a:rPr>
              <a:t>Dr. Bernie White—Senate, University of Saskatchewan</a:t>
            </a:r>
          </a:p>
          <a:p>
            <a:pPr algn="l">
              <a:spcAft>
                <a:spcPts val="600"/>
              </a:spcAft>
            </a:pPr>
            <a:r>
              <a:rPr lang="en-CA" sz="1800" b="0" i="0" u="none" strike="noStrike" baseline="0" dirty="0">
                <a:solidFill>
                  <a:srgbClr val="333333"/>
                </a:solidFill>
              </a:rPr>
              <a:t>Gord Gillespie—ICD.D, CDSS Council Chair</a:t>
            </a:r>
          </a:p>
        </p:txBody>
      </p:sp>
      <p:sp>
        <p:nvSpPr>
          <p:cNvPr id="18" name="Rectangle: Rounded Corners 17">
            <a:extLst>
              <a:ext uri="{FF2B5EF4-FFF2-40B4-BE49-F238E27FC236}">
                <a16:creationId xmlns:a16="http://schemas.microsoft.com/office/drawing/2014/main" id="{850A9FC2-D8DC-6F0B-7C5D-F334245A3D24}"/>
              </a:ext>
            </a:extLst>
          </p:cNvPr>
          <p:cNvSpPr/>
          <p:nvPr/>
        </p:nvSpPr>
        <p:spPr>
          <a:xfrm>
            <a:off x="662260" y="3077812"/>
            <a:ext cx="5139934" cy="3765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mj-lt"/>
              </a:rPr>
              <a:t>OTHER REPRESENTATIVES</a:t>
            </a:r>
          </a:p>
        </p:txBody>
      </p:sp>
      <p:sp>
        <p:nvSpPr>
          <p:cNvPr id="7" name="TextBox 6">
            <a:extLst>
              <a:ext uri="{FF2B5EF4-FFF2-40B4-BE49-F238E27FC236}">
                <a16:creationId xmlns:a16="http://schemas.microsoft.com/office/drawing/2014/main" id="{5F8BD853-9F2A-EC4A-1639-FB25F3C4906C}"/>
              </a:ext>
            </a:extLst>
          </p:cNvPr>
          <p:cNvSpPr txBox="1"/>
          <p:nvPr/>
        </p:nvSpPr>
        <p:spPr>
          <a:xfrm>
            <a:off x="662264" y="1625978"/>
            <a:ext cx="6093994" cy="723275"/>
          </a:xfrm>
          <a:prstGeom prst="rect">
            <a:avLst/>
          </a:prstGeom>
          <a:noFill/>
        </p:spPr>
        <p:txBody>
          <a:bodyPr wrap="square">
            <a:spAutoFit/>
          </a:bodyPr>
          <a:lstStyle/>
          <a:p>
            <a:pPr algn="l">
              <a:spcAft>
                <a:spcPts val="600"/>
              </a:spcAft>
            </a:pPr>
            <a:r>
              <a:rPr lang="en-CA" sz="1800" b="0" i="0" u="none" strike="noStrike" baseline="0" dirty="0">
                <a:solidFill>
                  <a:srgbClr val="333333"/>
                </a:solidFill>
              </a:rPr>
              <a:t>Don Robinson, Swift Current</a:t>
            </a:r>
          </a:p>
          <a:p>
            <a:pPr algn="l">
              <a:spcAft>
                <a:spcPts val="600"/>
              </a:spcAft>
            </a:pPr>
            <a:r>
              <a:rPr lang="en-CA" sz="1800" b="0" i="0" u="none" strike="noStrike" baseline="0" dirty="0">
                <a:solidFill>
                  <a:srgbClr val="333333"/>
                </a:solidFill>
              </a:rPr>
              <a:t>Gord Wyatt, Indian Head</a:t>
            </a:r>
          </a:p>
        </p:txBody>
      </p:sp>
      <p:sp>
        <p:nvSpPr>
          <p:cNvPr id="4" name="Rectangle: Rounded Corners 3">
            <a:extLst>
              <a:ext uri="{FF2B5EF4-FFF2-40B4-BE49-F238E27FC236}">
                <a16:creationId xmlns:a16="http://schemas.microsoft.com/office/drawing/2014/main" id="{B158F101-F027-92FE-547A-25DC7C056290}"/>
              </a:ext>
            </a:extLst>
          </p:cNvPr>
          <p:cNvSpPr/>
          <p:nvPr/>
        </p:nvSpPr>
        <p:spPr>
          <a:xfrm>
            <a:off x="662260" y="1016809"/>
            <a:ext cx="5139933" cy="3765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mj-lt"/>
              </a:rPr>
              <a:t>SASKATCHEWAN PUBLIC REPRESENTATIVES</a:t>
            </a:r>
          </a:p>
        </p:txBody>
      </p:sp>
    </p:spTree>
    <p:extLst>
      <p:ext uri="{BB962C8B-B14F-4D97-AF65-F5344CB8AC3E}">
        <p14:creationId xmlns:p14="http://schemas.microsoft.com/office/powerpoint/2010/main" val="14188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97DE1C-8E45-484D-91E4-83CFCBA9D116}"/>
              </a:ext>
            </a:extLst>
          </p:cNvPr>
          <p:cNvSpPr>
            <a:spLocks noGrp="1"/>
          </p:cNvSpPr>
          <p:nvPr>
            <p:ph type="ctrTitle"/>
          </p:nvPr>
        </p:nvSpPr>
        <p:spPr>
          <a:xfrm>
            <a:off x="1524000" y="536895"/>
            <a:ext cx="9144000" cy="2973068"/>
          </a:xfrm>
        </p:spPr>
        <p:txBody>
          <a:bodyPr>
            <a:normAutofit/>
          </a:bodyPr>
          <a:lstStyle/>
          <a:p>
            <a:r>
              <a:rPr lang="en-CA" b="0" dirty="0">
                <a:latin typeface="Gotham-Book" panose="02000504050000020004" pitchFamily="2" charset="0"/>
              </a:rPr>
              <a:t>LICENSURE </a:t>
            </a:r>
            <a:br>
              <a:rPr lang="en-CA" b="0" dirty="0">
                <a:latin typeface="Gotham-Book" panose="02000504050000020004" pitchFamily="2" charset="0"/>
              </a:rPr>
            </a:br>
            <a:r>
              <a:rPr lang="en-CA" b="0" dirty="0">
                <a:latin typeface="Gotham-Book" panose="02000504050000020004" pitchFamily="2" charset="0"/>
              </a:rPr>
              <a:t>STATISTICS</a:t>
            </a:r>
            <a:endParaRPr lang="en-US" b="0" dirty="0">
              <a:latin typeface="Gotham-Book" panose="02000504050000020004" pitchFamily="2" charset="0"/>
            </a:endParaRPr>
          </a:p>
        </p:txBody>
      </p:sp>
    </p:spTree>
    <p:extLst>
      <p:ext uri="{BB962C8B-B14F-4D97-AF65-F5344CB8AC3E}">
        <p14:creationId xmlns:p14="http://schemas.microsoft.com/office/powerpoint/2010/main" val="273161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LICENSING NUMBERS BY YEAR</a:t>
            </a:r>
          </a:p>
        </p:txBody>
      </p:sp>
      <p:graphicFrame>
        <p:nvGraphicFramePr>
          <p:cNvPr id="11" name="Chart 10">
            <a:extLst>
              <a:ext uri="{FF2B5EF4-FFF2-40B4-BE49-F238E27FC236}">
                <a16:creationId xmlns:a16="http://schemas.microsoft.com/office/drawing/2014/main" id="{E1EAF67A-6550-28FD-EA74-54BB3BDD8025}"/>
              </a:ext>
            </a:extLst>
          </p:cNvPr>
          <p:cNvGraphicFramePr/>
          <p:nvPr/>
        </p:nvGraphicFramePr>
        <p:xfrm>
          <a:off x="906356" y="1751070"/>
          <a:ext cx="7271488" cy="48197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884740"/>
      </p:ext>
    </p:extLst>
  </p:cSld>
  <p:clrMapOvr>
    <a:masterClrMapping/>
  </p:clrMapOvr>
</p:sld>
</file>

<file path=ppt/theme/theme1.xml><?xml version="1.0" encoding="utf-8"?>
<a:theme xmlns:a="http://schemas.openxmlformats.org/drawingml/2006/main" name="Office Theme">
  <a:themeElements>
    <a:clrScheme name="CDSS">
      <a:dk1>
        <a:sysClr val="windowText" lastClr="000000"/>
      </a:dk1>
      <a:lt1>
        <a:sysClr val="window" lastClr="FFFFFF"/>
      </a:lt1>
      <a:dk2>
        <a:srgbClr val="44546A"/>
      </a:dk2>
      <a:lt2>
        <a:srgbClr val="E7E6E6"/>
      </a:lt2>
      <a:accent1>
        <a:srgbClr val="02583D"/>
      </a:accent1>
      <a:accent2>
        <a:srgbClr val="A7986D"/>
      </a:accent2>
      <a:accent3>
        <a:srgbClr val="92D050"/>
      </a:accent3>
      <a:accent4>
        <a:srgbClr val="939598"/>
      </a:accent4>
      <a:accent5>
        <a:srgbClr val="D1D3D4"/>
      </a:accent5>
      <a:accent6>
        <a:srgbClr val="CDC4AA"/>
      </a:accent6>
      <a:hlink>
        <a:srgbClr val="00422A"/>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6">
      <a:dk1>
        <a:sysClr val="windowText" lastClr="000000"/>
      </a:dk1>
      <a:lt1>
        <a:sysClr val="window" lastClr="FFFFFF"/>
      </a:lt1>
      <a:dk2>
        <a:srgbClr val="44546A"/>
      </a:dk2>
      <a:lt2>
        <a:srgbClr val="E7E6E6"/>
      </a:lt2>
      <a:accent1>
        <a:srgbClr val="02583D"/>
      </a:accent1>
      <a:accent2>
        <a:srgbClr val="A7986D"/>
      </a:accent2>
      <a:accent3>
        <a:srgbClr val="B1D4A4"/>
      </a:accent3>
      <a:accent4>
        <a:srgbClr val="939598"/>
      </a:accent4>
      <a:accent5>
        <a:srgbClr val="D1D3D4"/>
      </a:accent5>
      <a:accent6>
        <a:srgbClr val="CDC4AA"/>
      </a:accent6>
      <a:hlink>
        <a:srgbClr val="00422A"/>
      </a:hlink>
      <a:folHlink>
        <a:srgbClr val="FFC000"/>
      </a:folHlink>
    </a:clrScheme>
    <a:fontScheme name="Custom 1">
      <a:majorFont>
        <a:latin typeface="Gotham-Book"/>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1">
      <a:dk1>
        <a:sysClr val="windowText" lastClr="000000"/>
      </a:dk1>
      <a:lt1>
        <a:sysClr val="window" lastClr="FFFFFF"/>
      </a:lt1>
      <a:dk2>
        <a:srgbClr val="0C583D"/>
      </a:dk2>
      <a:lt2>
        <a:srgbClr val="A99A6E"/>
      </a:lt2>
      <a:accent1>
        <a:srgbClr val="E6E7E8"/>
      </a:accent1>
      <a:accent2>
        <a:srgbClr val="58595B"/>
      </a:accent2>
      <a:accent3>
        <a:srgbClr val="A5A5A5"/>
      </a:accent3>
      <a:accent4>
        <a:srgbClr val="58595B"/>
      </a:accent4>
      <a:accent5>
        <a:srgbClr val="0C583D"/>
      </a:accent5>
      <a:accent6>
        <a:srgbClr val="A99A6E"/>
      </a:accent6>
      <a:hlink>
        <a:srgbClr val="E6E7E8"/>
      </a:hlink>
      <a:folHlink>
        <a:srgbClr val="5859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F0C6BFC18E184BB8D5237132025082" ma:contentTypeVersion="17" ma:contentTypeDescription="Create a new document." ma:contentTypeScope="" ma:versionID="d8f32b8d7f82a9c38aaa2702fc25b0cd">
  <xsd:schema xmlns:xsd="http://www.w3.org/2001/XMLSchema" xmlns:xs="http://www.w3.org/2001/XMLSchema" xmlns:p="http://schemas.microsoft.com/office/2006/metadata/properties" xmlns:ns2="80579599-3ee1-434b-80d9-966500df6f60" xmlns:ns3="44e4fdc0-b760-4707-93c5-3416fdc3b596" targetNamespace="http://schemas.microsoft.com/office/2006/metadata/properties" ma:root="true" ma:fieldsID="eacf4ab7cd1fb17d8b1af567d5ee7ec5" ns2:_="" ns3:_="">
    <xsd:import namespace="80579599-3ee1-434b-80d9-966500df6f60"/>
    <xsd:import namespace="44e4fdc0-b760-4707-93c5-3416fdc3b5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79599-3ee1-434b-80d9-966500df6f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5d1157b-d09c-4f73-897c-58371665fbd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e4fdc0-b760-4707-93c5-3416fdc3b59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1a8ece8-6cee-423a-87ca-d61b46a05a18}" ma:internalName="TaxCatchAll" ma:showField="CatchAllData" ma:web="44e4fdc0-b760-4707-93c5-3416fdc3b59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4e4fdc0-b760-4707-93c5-3416fdc3b596" xsi:nil="true"/>
    <lcf76f155ced4ddcb4097134ff3c332f xmlns="80579599-3ee1-434b-80d9-966500df6f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6CED63-B300-4126-AB20-582A70BF90E2}">
  <ds:schemaRefs>
    <ds:schemaRef ds:uri="http://schemas.microsoft.com/sharepoint/v3/contenttype/forms"/>
  </ds:schemaRefs>
</ds:datastoreItem>
</file>

<file path=customXml/itemProps2.xml><?xml version="1.0" encoding="utf-8"?>
<ds:datastoreItem xmlns:ds="http://schemas.openxmlformats.org/officeDocument/2006/customXml" ds:itemID="{126C24DD-98AE-4F9B-A34C-BF304A020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579599-3ee1-434b-80d9-966500df6f60"/>
    <ds:schemaRef ds:uri="44e4fdc0-b760-4707-93c5-3416fdc3b5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9BCE11-B8B8-403B-93A9-758C04B16345}">
  <ds:schemaRefs>
    <ds:schemaRef ds:uri="http://schemas.microsoft.com/office/2006/metadata/properties"/>
    <ds:schemaRef ds:uri="http://schemas.microsoft.com/office/infopath/2007/PartnerControls"/>
    <ds:schemaRef ds:uri="add541a6-8c83-469e-a3e8-c9e301aa60a1"/>
    <ds:schemaRef ds:uri="6254fe73-3394-4fac-911c-173404349286"/>
    <ds:schemaRef ds:uri="44e4fdc0-b760-4707-93c5-3416fdc3b596"/>
    <ds:schemaRef ds:uri="80579599-3ee1-434b-80d9-966500df6f60"/>
  </ds:schemaRefs>
</ds:datastoreItem>
</file>

<file path=docProps/app.xml><?xml version="1.0" encoding="utf-8"?>
<Properties xmlns="http://schemas.openxmlformats.org/officeDocument/2006/extended-properties" xmlns:vt="http://schemas.openxmlformats.org/officeDocument/2006/docPropsVTypes">
  <TotalTime>4060</TotalTime>
  <Words>931</Words>
  <Application>Microsoft Office PowerPoint</Application>
  <PresentationFormat>Widescreen</PresentationFormat>
  <Paragraphs>249</Paragraphs>
  <Slides>21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Aptos</vt:lpstr>
      <vt:lpstr>Arial</vt:lpstr>
      <vt:lpstr>Gotham</vt:lpstr>
      <vt:lpstr>Gotham-Book</vt:lpstr>
      <vt:lpstr>Office Theme</vt:lpstr>
      <vt:lpstr>Custom Design</vt:lpstr>
      <vt:lpstr>1_Custom Design</vt:lpstr>
      <vt:lpstr>CDSS SPRING COUNCIL MEETING</vt:lpstr>
      <vt:lpstr>ACKNOWLEDGEMENT</vt:lpstr>
      <vt:lpstr>PowerPoint Presentation</vt:lpstr>
      <vt:lpstr>VISION</vt:lpstr>
      <vt:lpstr>CDSS STAFF</vt:lpstr>
      <vt:lpstr>PowerPoint Presentation</vt:lpstr>
      <vt:lpstr>PowerPoint Presentation</vt:lpstr>
      <vt:lpstr>LICENSURE  STATISTICS</vt:lpstr>
      <vt:lpstr>LICENSING NUMBERS BY YEAR</vt:lpstr>
      <vt:lpstr>DENTISTS BY SPECIALTY</vt:lpstr>
      <vt:lpstr>DENTISTS PER TOP 5 CITIES</vt:lpstr>
      <vt:lpstr>RURAL DENTISTS (231)</vt:lpstr>
      <vt:lpstr>CLINICS BY REGION</vt:lpstr>
      <vt:lpstr>PROFESSIONAL CONDUCT  STATISTICS</vt:lpstr>
      <vt:lpstr>PCC Summary </vt:lpstr>
      <vt:lpstr>QUALITY ASSURANCE  PROGRAMS</vt:lpstr>
      <vt:lpstr>QUALITY ASSURANCE</vt:lpstr>
      <vt:lpstr>RECENTLY AMENDED STANDARDS</vt:lpstr>
      <vt:lpstr>RECOMMENDATIONS</vt:lpstr>
      <vt:lpstr>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McDougall</dc:creator>
  <cp:lastModifiedBy>Jessica Gunn</cp:lastModifiedBy>
  <cp:revision>11</cp:revision>
  <dcterms:created xsi:type="dcterms:W3CDTF">2022-03-16T16:23:16Z</dcterms:created>
  <dcterms:modified xsi:type="dcterms:W3CDTF">2024-03-22T14:58:44Z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0x0101003DDC29FA64DD36408CF5DC234B2FA019</vt:lpwstr>
  </property>
  <property fmtid="{D5CDD505-2E9C-101B-9397-08002B2CF9AE}" pid="3" name="MediaServiceImageTags">
    <vt:lpwstr/>
  </property>
</Properties>
</file>